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7" r:id="rId1"/>
  </p:sldMasterIdLst>
  <p:sldIdLst>
    <p:sldId id="256" r:id="rId2"/>
    <p:sldId id="257" r:id="rId3"/>
    <p:sldId id="258" r:id="rId4"/>
    <p:sldId id="259" r:id="rId5"/>
    <p:sldId id="262" r:id="rId6"/>
    <p:sldId id="263" r:id="rId7"/>
    <p:sldId id="264" r:id="rId8"/>
    <p:sldId id="265" r:id="rId9"/>
    <p:sldId id="266" r:id="rId10"/>
    <p:sldId id="267" r:id="rId11"/>
    <p:sldId id="271" r:id="rId12"/>
    <p:sldId id="270" r:id="rId13"/>
    <p:sldId id="272" r:id="rId14"/>
    <p:sldId id="274" r:id="rId15"/>
    <p:sldId id="268" r:id="rId16"/>
    <p:sldId id="273" r:id="rId17"/>
    <p:sldId id="26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799" autoAdjust="0"/>
  </p:normalViewPr>
  <p:slideViewPr>
    <p:cSldViewPr snapToGrid="0" snapToObjects="1">
      <p:cViewPr varScale="1">
        <p:scale>
          <a:sx n="69" d="100"/>
          <a:sy n="69" d="100"/>
        </p:scale>
        <p:origin x="-156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EB5ECD5-515E-4817-8A06-1D2ED2C83850}" type="datetime4">
              <a:rPr lang="en-US" smtClean="0"/>
              <a:pPr/>
              <a:t>November 1, 2012</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D6CC888B-D9F9-4E54-B722-F151A9F45E95}"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AD22427-B1DD-49E6-9F05-DE0F1467D7DC}" type="datetime4">
              <a:rPr lang="en-US" smtClean="0"/>
              <a:pPr/>
              <a:t>November 1, 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6CC888B-D9F9-4E54-B722-F151A9F45E95}"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1BA6391C-9927-2F43-9322-F60CDE63272D}"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BA6391C-9927-2F43-9322-F60CDE63272D}"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780E22-D1C0-7C4C-95D1-8BC50BB6E023}" type="datetimeFigureOut">
              <a:rPr lang="en-US" smtClean="0"/>
              <a:t>11/1/2012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BA6391C-9927-2F43-9322-F60CDE63272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E780E22-D1C0-7C4C-95D1-8BC50BB6E023}" type="datetimeFigureOut">
              <a:rPr lang="en-US" smtClean="0"/>
              <a:t>11/1/2012</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BA6391C-9927-2F43-9322-F60CDE63272D}"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8.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8.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7"/>
            <a:ext cx="7406640" cy="2012259"/>
          </a:xfrm>
        </p:spPr>
        <p:txBody>
          <a:bodyPr>
            <a:normAutofit fontScale="90000"/>
          </a:bodyPr>
          <a:lstStyle/>
          <a:p>
            <a:r>
              <a:rPr lang="en-AU" sz="2800" b="1" dirty="0"/>
              <a:t>EXPLORING THE BENEFITS OF INTERNATIONAL PRACTICE-BASED EDUCATION EXPERIENCES IN SOCIAL WORK AND HUMAN SERVICES’ EDUCATION</a:t>
            </a:r>
            <a:endParaRPr lang="en-US" sz="2800" dirty="0"/>
          </a:p>
        </p:txBody>
      </p:sp>
      <p:sp>
        <p:nvSpPr>
          <p:cNvPr id="3" name="Subtitle 2"/>
          <p:cNvSpPr>
            <a:spLocks noGrp="1"/>
          </p:cNvSpPr>
          <p:nvPr>
            <p:ph type="subTitle" idx="1"/>
          </p:nvPr>
        </p:nvSpPr>
        <p:spPr>
          <a:xfrm>
            <a:off x="1432560" y="2498112"/>
            <a:ext cx="7406640" cy="2151734"/>
          </a:xfrm>
        </p:spPr>
        <p:txBody>
          <a:bodyPr>
            <a:normAutofit/>
          </a:bodyPr>
          <a:lstStyle/>
          <a:p>
            <a:r>
              <a:rPr lang="en-AU" sz="1800" dirty="0"/>
              <a:t>by </a:t>
            </a:r>
            <a:r>
              <a:rPr lang="en-AU" sz="1800" u="sng" dirty="0" err="1"/>
              <a:t>Dr.</a:t>
            </a:r>
            <a:r>
              <a:rPr lang="en-AU" sz="1800" u="sng" dirty="0"/>
              <a:t> </a:t>
            </a:r>
            <a:r>
              <a:rPr lang="en-AU" sz="1800" u="sng" dirty="0" smtClean="0"/>
              <a:t>Nonie </a:t>
            </a:r>
            <a:r>
              <a:rPr lang="en-AU" sz="1800" u="sng" dirty="0"/>
              <a:t>Harris</a:t>
            </a:r>
            <a:r>
              <a:rPr lang="en-AU" sz="1800" dirty="0"/>
              <a:t>; </a:t>
            </a:r>
            <a:r>
              <a:rPr lang="en-AU" sz="1800" dirty="0" err="1"/>
              <a:t>Dr.</a:t>
            </a:r>
            <a:r>
              <a:rPr lang="en-AU" sz="1800" dirty="0"/>
              <a:t> </a:t>
            </a:r>
            <a:r>
              <a:rPr lang="en-AU" sz="1800" dirty="0" smtClean="0"/>
              <a:t>Deb </a:t>
            </a:r>
            <a:r>
              <a:rPr lang="en-AU" sz="1800" dirty="0"/>
              <a:t>Miles; </a:t>
            </a:r>
            <a:r>
              <a:rPr lang="en-AU" sz="1800" dirty="0" err="1"/>
              <a:t>Dr.</a:t>
            </a:r>
            <a:r>
              <a:rPr lang="en-AU" sz="1800" dirty="0"/>
              <a:t> </a:t>
            </a:r>
            <a:r>
              <a:rPr lang="en-AU" sz="1800" dirty="0" smtClean="0"/>
              <a:t>Nigel </a:t>
            </a:r>
            <a:r>
              <a:rPr lang="en-AU" sz="1800" dirty="0"/>
              <a:t>Chang; </a:t>
            </a:r>
            <a:r>
              <a:rPr lang="en-AU" sz="1800" dirty="0" err="1"/>
              <a:t>Mr.</a:t>
            </a:r>
            <a:r>
              <a:rPr lang="en-AU" sz="1800" dirty="0"/>
              <a:t> </a:t>
            </a:r>
            <a:r>
              <a:rPr lang="en-AU" sz="1800" dirty="0" smtClean="0"/>
              <a:t>Peter </a:t>
            </a:r>
            <a:r>
              <a:rPr lang="en-AU" sz="1800" dirty="0"/>
              <a:t>Jones; </a:t>
            </a:r>
            <a:r>
              <a:rPr lang="en-AU" sz="1800" dirty="0" err="1" smtClean="0"/>
              <a:t>Dr</a:t>
            </a:r>
            <a:r>
              <a:rPr lang="en-AU" sz="1800" dirty="0" err="1"/>
              <a:t>.</a:t>
            </a:r>
            <a:r>
              <a:rPr lang="en-AU" sz="1800" dirty="0"/>
              <a:t> </a:t>
            </a:r>
            <a:r>
              <a:rPr lang="en-AU" sz="1800" dirty="0" smtClean="0"/>
              <a:t> Abraham </a:t>
            </a:r>
            <a:r>
              <a:rPr lang="en-AU" sz="1800" dirty="0"/>
              <a:t>Francis and </a:t>
            </a:r>
            <a:r>
              <a:rPr lang="en-AU" sz="1800" dirty="0" err="1"/>
              <a:t>Ms.</a:t>
            </a:r>
            <a:r>
              <a:rPr lang="en-AU" sz="1800" dirty="0"/>
              <a:t> </a:t>
            </a:r>
            <a:r>
              <a:rPr lang="en-AU" sz="1800" dirty="0" smtClean="0"/>
              <a:t>Ines </a:t>
            </a:r>
            <a:r>
              <a:rPr lang="en-AU" sz="1800" dirty="0" err="1"/>
              <a:t>Zuchowski</a:t>
            </a:r>
            <a:r>
              <a:rPr lang="en-AU" sz="1800" dirty="0"/>
              <a:t>.</a:t>
            </a:r>
            <a:endParaRPr lang="en-US" sz="1800" dirty="0"/>
          </a:p>
          <a:p>
            <a:r>
              <a:rPr lang="en-AU" sz="1800" dirty="0"/>
              <a:t>Department of Social Work and </a:t>
            </a:r>
            <a:r>
              <a:rPr lang="en-AU" sz="1800" dirty="0" smtClean="0"/>
              <a:t>Human Services and the Department of Anthropology, Archaeology and Sociology, </a:t>
            </a:r>
            <a:r>
              <a:rPr lang="en-AU" sz="1800" dirty="0"/>
              <a:t>James Cook University, Australia</a:t>
            </a:r>
            <a:endParaRPr lang="en-US" sz="1800" dirty="0"/>
          </a:p>
          <a:p>
            <a:endParaRPr lang="en-US" dirty="0"/>
          </a:p>
        </p:txBody>
      </p:sp>
    </p:spTree>
    <p:extLst>
      <p:ext uri="{BB962C8B-B14F-4D97-AF65-F5344CB8AC3E}">
        <p14:creationId xmlns:p14="http://schemas.microsoft.com/office/powerpoint/2010/main" val="3852457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Aims of our Paper</a:t>
            </a:r>
            <a:endParaRPr lang="en-US" dirty="0"/>
          </a:p>
        </p:txBody>
      </p:sp>
      <p:sp>
        <p:nvSpPr>
          <p:cNvPr id="3" name="Content Placeholder 2"/>
          <p:cNvSpPr>
            <a:spLocks noGrp="1"/>
          </p:cNvSpPr>
          <p:nvPr>
            <p:ph idx="1"/>
          </p:nvPr>
        </p:nvSpPr>
        <p:spPr/>
        <p:txBody>
          <a:bodyPr>
            <a:normAutofit/>
          </a:bodyPr>
          <a:lstStyle/>
          <a:p>
            <a:pPr marL="425196" indent="-342900">
              <a:buFont typeface="+mj-lt"/>
              <a:buAutoNum type="arabicPeriod"/>
            </a:pPr>
            <a:r>
              <a:rPr lang="en-AU" sz="1800" dirty="0" smtClean="0"/>
              <a:t>To describe </a:t>
            </a:r>
            <a:r>
              <a:rPr lang="en-AU" sz="1800" dirty="0"/>
              <a:t>an innovative, practice-based education (PBE) model that exemplifies the benefits of international, cross-disciplinary collaboration and the creative use of established relationships with Universities outside of the country of origin, in this case Australia. </a:t>
            </a:r>
            <a:r>
              <a:rPr lang="en-AU" sz="1800" dirty="0" smtClean="0"/>
              <a:t>Specifically, the </a:t>
            </a:r>
            <a:r>
              <a:rPr lang="en-AU" sz="1800" dirty="0"/>
              <a:t>project aimed to further develop an existing </a:t>
            </a:r>
            <a:r>
              <a:rPr lang="en-AU" sz="1800" dirty="0" smtClean="0"/>
              <a:t>relationship with </a:t>
            </a:r>
            <a:r>
              <a:rPr lang="en-AU" sz="1800" dirty="0"/>
              <a:t>a University in </a:t>
            </a:r>
            <a:r>
              <a:rPr lang="en-AU" sz="1800" dirty="0" smtClean="0"/>
              <a:t>Thailand (NRRU) </a:t>
            </a:r>
            <a:r>
              <a:rPr lang="en-AU" sz="1800" dirty="0"/>
              <a:t>in a reciprocal manner.</a:t>
            </a:r>
            <a:r>
              <a:rPr lang="en-US" sz="1800" dirty="0"/>
              <a:t> </a:t>
            </a:r>
            <a:endParaRPr lang="en-US" sz="1800" dirty="0" smtClean="0"/>
          </a:p>
          <a:p>
            <a:pPr marL="425196" indent="-342900">
              <a:buFont typeface="+mj-lt"/>
              <a:buAutoNum type="arabicPeriod"/>
            </a:pPr>
            <a:r>
              <a:rPr lang="en-US" sz="1800" dirty="0" smtClean="0"/>
              <a:t>Report on </a:t>
            </a:r>
            <a:r>
              <a:rPr lang="en-US" sz="1800" dirty="0"/>
              <a:t>research that aimed to assess, from the perspective of Australian Social Work and Human Services students, the experience of participating in community development programs in </a:t>
            </a:r>
            <a:r>
              <a:rPr lang="en-US" sz="1800" dirty="0" smtClean="0"/>
              <a:t>Thailand as part of the practice-based education program. </a:t>
            </a:r>
            <a:endParaRPr lang="en-US" sz="1800" dirty="0"/>
          </a:p>
        </p:txBody>
      </p:sp>
      <p:pic>
        <p:nvPicPr>
          <p:cNvPr id="6" name="Picture 5" descr="vie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913" y="4607510"/>
            <a:ext cx="3352800" cy="1358900"/>
          </a:xfrm>
          <a:prstGeom prst="rect">
            <a:avLst/>
          </a:prstGeom>
        </p:spPr>
      </p:pic>
      <p:pic>
        <p:nvPicPr>
          <p:cNvPr id="7" name="Picture 6" descr="logo-jp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479" y="4309232"/>
            <a:ext cx="1651000" cy="2171700"/>
          </a:xfrm>
          <a:prstGeom prst="rect">
            <a:avLst/>
          </a:prstGeom>
        </p:spPr>
      </p:pic>
    </p:spTree>
    <p:extLst>
      <p:ext uri="{BB962C8B-B14F-4D97-AF65-F5344CB8AC3E}">
        <p14:creationId xmlns:p14="http://schemas.microsoft.com/office/powerpoint/2010/main" val="3842722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Goals of the PBE Project</a:t>
            </a:r>
            <a:endParaRPr lang="en-US" dirty="0"/>
          </a:p>
        </p:txBody>
      </p:sp>
      <p:sp>
        <p:nvSpPr>
          <p:cNvPr id="3" name="Content Placeholder 2"/>
          <p:cNvSpPr>
            <a:spLocks noGrp="1"/>
          </p:cNvSpPr>
          <p:nvPr>
            <p:ph idx="1"/>
          </p:nvPr>
        </p:nvSpPr>
        <p:spPr>
          <a:xfrm>
            <a:off x="1500797" y="1447800"/>
            <a:ext cx="7498080" cy="4800600"/>
          </a:xfrm>
        </p:spPr>
        <p:txBody>
          <a:bodyPr>
            <a:normAutofit/>
          </a:bodyPr>
          <a:lstStyle/>
          <a:p>
            <a:r>
              <a:rPr lang="en-AU" sz="1800" dirty="0"/>
              <a:t>This project aims to further develop </a:t>
            </a:r>
            <a:r>
              <a:rPr lang="en-AU" sz="1800" dirty="0" smtClean="0"/>
              <a:t>a relationship </a:t>
            </a:r>
            <a:r>
              <a:rPr lang="en-AU" sz="1800" dirty="0"/>
              <a:t>with a University in Thailand (an MOU with NRRU is currently in place</a:t>
            </a:r>
            <a:r>
              <a:rPr lang="en-AU" sz="1800" dirty="0" smtClean="0"/>
              <a:t>), </a:t>
            </a:r>
            <a:r>
              <a:rPr lang="en-AU" sz="1800" dirty="0"/>
              <a:t>in a reciprocal </a:t>
            </a:r>
            <a:r>
              <a:rPr lang="en-AU" sz="1800" dirty="0" smtClean="0"/>
              <a:t>manner, to provide practice-based education opportunities </a:t>
            </a:r>
            <a:r>
              <a:rPr lang="en-AU" sz="1800" dirty="0"/>
              <a:t>for students studying Social Work and Human Services at James Cook </a:t>
            </a:r>
            <a:r>
              <a:rPr lang="en-AU" sz="1800" dirty="0" smtClean="0"/>
              <a:t>University; through </a:t>
            </a:r>
            <a:r>
              <a:rPr lang="en-AU" sz="1800" dirty="0"/>
              <a:t>engagement in international community development experiences in Thailand </a:t>
            </a:r>
            <a:r>
              <a:rPr lang="en-AU" sz="1800" dirty="0" smtClean="0"/>
              <a:t>and, importantly, </a:t>
            </a:r>
            <a:r>
              <a:rPr lang="en-AU" sz="1800" dirty="0"/>
              <a:t>provide opportunities for Thai students to travel to Australia for similar experiences.</a:t>
            </a:r>
            <a:r>
              <a:rPr lang="en-US" sz="1800" dirty="0"/>
              <a:t> </a:t>
            </a:r>
            <a:endParaRPr lang="en-AU" sz="1800" dirty="0" smtClean="0"/>
          </a:p>
          <a:p>
            <a:r>
              <a:rPr lang="en-AU" sz="1800" dirty="0" smtClean="0"/>
              <a:t>Participation in these international experiences aims to enhance students’ awareness of, and facilitate direct participation in, programs focused on human rights, social capital development and sustainability.</a:t>
            </a:r>
            <a:r>
              <a:rPr lang="en-US" sz="1800" dirty="0" smtClean="0"/>
              <a:t> </a:t>
            </a:r>
            <a:endParaRPr lang="en-US" sz="1800" dirty="0"/>
          </a:p>
        </p:txBody>
      </p:sp>
    </p:spTree>
    <p:extLst>
      <p:ext uri="{BB962C8B-B14F-4D97-AF65-F5344CB8AC3E}">
        <p14:creationId xmlns:p14="http://schemas.microsoft.com/office/powerpoint/2010/main" val="4143838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Project Objectives</a:t>
            </a:r>
            <a:endParaRPr lang="en-US" dirty="0"/>
          </a:p>
        </p:txBody>
      </p:sp>
      <p:sp>
        <p:nvSpPr>
          <p:cNvPr id="3" name="Content Placeholder 2"/>
          <p:cNvSpPr>
            <a:spLocks noGrp="1"/>
          </p:cNvSpPr>
          <p:nvPr>
            <p:ph idx="1"/>
          </p:nvPr>
        </p:nvSpPr>
        <p:spPr>
          <a:xfrm>
            <a:off x="1435608" y="1280545"/>
            <a:ext cx="7498080" cy="4967855"/>
          </a:xfrm>
        </p:spPr>
        <p:txBody>
          <a:bodyPr>
            <a:normAutofit/>
          </a:bodyPr>
          <a:lstStyle/>
          <a:p>
            <a:pPr lvl="0"/>
            <a:r>
              <a:rPr lang="en-AU" sz="1600" dirty="0"/>
              <a:t>To develop </a:t>
            </a:r>
            <a:r>
              <a:rPr lang="en-AU" sz="1600" dirty="0" smtClean="0"/>
              <a:t>a student </a:t>
            </a:r>
            <a:r>
              <a:rPr lang="en-AU" sz="1600" dirty="0"/>
              <a:t>international experience and exchange program through already established partnerships in Thailand.  To meet this objective </a:t>
            </a:r>
            <a:r>
              <a:rPr lang="en-AU" sz="1600" dirty="0" smtClean="0"/>
              <a:t>Australian students </a:t>
            </a:r>
            <a:r>
              <a:rPr lang="en-AU" sz="1600" dirty="0"/>
              <a:t>will travel to small Thai communities identified by, and under the supervision of, local academic staff from NRRU to participate in community development/ human rights/ social capital development projects of importance and relevance to the local community</a:t>
            </a:r>
            <a:r>
              <a:rPr lang="en-AU" sz="1600" dirty="0" smtClean="0"/>
              <a:t>.  And Thai students will travel to Australia to participate in programs relevant to their degrees, under the supervision of JCU academic staff.</a:t>
            </a:r>
          </a:p>
          <a:p>
            <a:r>
              <a:rPr lang="en-AU" sz="1600" dirty="0" smtClean="0"/>
              <a:t>To explore </a:t>
            </a:r>
            <a:r>
              <a:rPr lang="en-AU" sz="1600" dirty="0"/>
              <a:t>and establish opportunities for the embedding of international </a:t>
            </a:r>
            <a:r>
              <a:rPr lang="en-AU" sz="1600" dirty="0" smtClean="0"/>
              <a:t>practice-based learning </a:t>
            </a:r>
            <a:r>
              <a:rPr lang="en-AU" sz="1600" dirty="0"/>
              <a:t>opportunities into the </a:t>
            </a:r>
            <a:r>
              <a:rPr lang="en-AU" sz="1600" dirty="0" smtClean="0"/>
              <a:t>Social Work </a:t>
            </a:r>
            <a:r>
              <a:rPr lang="en-AU" sz="1600" dirty="0"/>
              <a:t>and </a:t>
            </a:r>
            <a:r>
              <a:rPr lang="en-AU" sz="1600" dirty="0" smtClean="0"/>
              <a:t>Human Services curricula, and to </a:t>
            </a:r>
            <a:r>
              <a:rPr lang="en-AU" sz="1600" dirty="0"/>
              <a:t>ensure the integration of these opportunities as core aspects of the curriculum that will endure over time. </a:t>
            </a:r>
            <a:endParaRPr lang="en-US" sz="1600" dirty="0"/>
          </a:p>
          <a:p>
            <a:pPr marL="82296" lvl="0" indent="0">
              <a:buNone/>
            </a:pPr>
            <a:endParaRPr lang="en-US" sz="1800" dirty="0"/>
          </a:p>
          <a:p>
            <a:pPr marL="82296" indent="0">
              <a:buNone/>
            </a:pPr>
            <a:endParaRPr lang="en-US" sz="1800" dirty="0"/>
          </a:p>
        </p:txBody>
      </p:sp>
      <p:pic>
        <p:nvPicPr>
          <p:cNvPr id="4" name="Picture 3" descr="P208256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3763" y="4341147"/>
            <a:ext cx="5127434" cy="2422387"/>
          </a:xfrm>
          <a:prstGeom prst="rect">
            <a:avLst/>
          </a:prstGeom>
        </p:spPr>
      </p:pic>
    </p:spTree>
    <p:extLst>
      <p:ext uri="{BB962C8B-B14F-4D97-AF65-F5344CB8AC3E}">
        <p14:creationId xmlns:p14="http://schemas.microsoft.com/office/powerpoint/2010/main" val="2855963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has the Project Involved</a:t>
            </a:r>
            <a:endParaRPr lang="en-US" dirty="0"/>
          </a:p>
        </p:txBody>
      </p:sp>
      <p:sp>
        <p:nvSpPr>
          <p:cNvPr id="4" name="Content Placeholder 3"/>
          <p:cNvSpPr>
            <a:spLocks noGrp="1"/>
          </p:cNvSpPr>
          <p:nvPr>
            <p:ph sz="half" idx="1"/>
          </p:nvPr>
        </p:nvSpPr>
        <p:spPr/>
        <p:txBody>
          <a:bodyPr>
            <a:normAutofit fontScale="92500" lnSpcReduction="20000"/>
          </a:bodyPr>
          <a:lstStyle/>
          <a:p>
            <a:r>
              <a:rPr lang="en-US" dirty="0" smtClean="0"/>
              <a:t>2011</a:t>
            </a:r>
          </a:p>
          <a:p>
            <a:pPr lvl="1"/>
            <a:r>
              <a:rPr lang="en-US" dirty="0" smtClean="0"/>
              <a:t>Building on an existing MOU</a:t>
            </a:r>
          </a:p>
          <a:p>
            <a:pPr lvl="1"/>
            <a:r>
              <a:rPr lang="en-US" dirty="0" smtClean="0"/>
              <a:t>Staff travelling to Thailand</a:t>
            </a:r>
          </a:p>
          <a:p>
            <a:pPr lvl="1"/>
            <a:r>
              <a:rPr lang="en-US" dirty="0" smtClean="0"/>
              <a:t>Recruiting first group of students</a:t>
            </a:r>
          </a:p>
          <a:p>
            <a:pPr lvl="1"/>
            <a:r>
              <a:rPr lang="en-US" dirty="0" smtClean="0"/>
              <a:t>First group of Australian Social Work students travel to Thailand</a:t>
            </a:r>
          </a:p>
          <a:p>
            <a:pPr lvl="1"/>
            <a:r>
              <a:rPr lang="en-US" dirty="0" smtClean="0"/>
              <a:t>Report on integrating the PBE experiences into the curriculum completed</a:t>
            </a:r>
            <a:endParaRPr lang="en-US" dirty="0"/>
          </a:p>
        </p:txBody>
      </p:sp>
      <p:sp>
        <p:nvSpPr>
          <p:cNvPr id="5" name="Content Placeholder 4"/>
          <p:cNvSpPr>
            <a:spLocks noGrp="1"/>
          </p:cNvSpPr>
          <p:nvPr>
            <p:ph sz="half" idx="2"/>
          </p:nvPr>
        </p:nvSpPr>
        <p:spPr/>
        <p:txBody>
          <a:bodyPr>
            <a:normAutofit fontScale="92500" lnSpcReduction="20000"/>
          </a:bodyPr>
          <a:lstStyle/>
          <a:p>
            <a:endParaRPr lang="en-US"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6727" y="2295835"/>
            <a:ext cx="3887071" cy="327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7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Australian Social Work Students in Thailand - 2011</a:t>
            </a:r>
            <a:endParaRPr lang="en-US" dirty="0"/>
          </a:p>
        </p:txBody>
      </p:sp>
      <p:sp>
        <p:nvSpPr>
          <p:cNvPr id="3" name="Text Placeholder 2"/>
          <p:cNvSpPr>
            <a:spLocks noGrp="1"/>
          </p:cNvSpPr>
          <p:nvPr>
            <p:ph type="body" idx="2"/>
          </p:nvPr>
        </p:nvSpPr>
        <p:spPr/>
        <p:txBody>
          <a:bodyPr/>
          <a:lstStyle/>
          <a:p>
            <a:endParaRPr lang="en-US" dirty="0"/>
          </a:p>
        </p:txBody>
      </p:sp>
      <p:pic>
        <p:nvPicPr>
          <p:cNvPr id="5" name="Content Placeholder 4" descr="JCU students planting rice.JPG"/>
          <p:cNvPicPr>
            <a:picLocks noGrp="1" noChangeAspect="1"/>
          </p:cNvPicPr>
          <p:nvPr>
            <p:ph sz="half" idx="1"/>
          </p:nvPr>
        </p:nvPicPr>
        <p:blipFill>
          <a:blip r:embed="rId2">
            <a:extLst>
              <a:ext uri="{28A0092B-C50C-407E-A947-70E740481C1C}">
                <a14:useLocalDpi xmlns:a14="http://schemas.microsoft.com/office/drawing/2010/main" val="0"/>
              </a:ext>
            </a:extLst>
          </a:blip>
          <a:srcRect t="17355" b="17355"/>
          <a:stretch>
            <a:fillRect/>
          </a:stretch>
        </p:blipFill>
        <p:spPr>
          <a:xfrm>
            <a:off x="1639498" y="4076094"/>
            <a:ext cx="3765076" cy="1843685"/>
          </a:xfrm>
        </p:spPr>
      </p:pic>
      <p:pic>
        <p:nvPicPr>
          <p:cNvPr id="9" name="Picture 8" descr="our friendly translato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866" y="2930565"/>
            <a:ext cx="1933753" cy="1450315"/>
          </a:xfrm>
          <a:prstGeom prst="rect">
            <a:avLst/>
          </a:prstGeom>
        </p:spPr>
      </p:pic>
      <p:pic>
        <p:nvPicPr>
          <p:cNvPr id="10" name="Picture 9" descr="preparing breakfas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3670" y="1497244"/>
            <a:ext cx="2991151" cy="2243363"/>
          </a:xfrm>
          <a:prstGeom prst="rect">
            <a:avLst/>
          </a:prstGeom>
        </p:spPr>
      </p:pic>
      <p:pic>
        <p:nvPicPr>
          <p:cNvPr id="11"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8863" y="1774829"/>
            <a:ext cx="2396242" cy="1799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21156" y="3740607"/>
            <a:ext cx="2459017" cy="2707803"/>
          </a:xfrm>
          <a:prstGeom prst="rect">
            <a:avLst/>
          </a:prstGeom>
        </p:spPr>
      </p:pic>
    </p:spTree>
    <p:extLst>
      <p:ext uri="{BB962C8B-B14F-4D97-AF65-F5344CB8AC3E}">
        <p14:creationId xmlns:p14="http://schemas.microsoft.com/office/powerpoint/2010/main" val="672550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has the </a:t>
            </a:r>
            <a:r>
              <a:rPr lang="en-US" dirty="0"/>
              <a:t>P</a:t>
            </a:r>
            <a:r>
              <a:rPr lang="en-US" dirty="0" smtClean="0"/>
              <a:t>roject Involved continued…</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2012</a:t>
            </a:r>
          </a:p>
          <a:p>
            <a:pPr lvl="1"/>
            <a:r>
              <a:rPr lang="en-US" dirty="0" smtClean="0"/>
              <a:t>Thai students travelled to Australia</a:t>
            </a:r>
          </a:p>
          <a:p>
            <a:pPr lvl="1"/>
            <a:r>
              <a:rPr lang="en-US" dirty="0" smtClean="0"/>
              <a:t>Recruiting the second group of Australian students</a:t>
            </a:r>
          </a:p>
          <a:p>
            <a:pPr lvl="1"/>
            <a:r>
              <a:rPr lang="en-US" dirty="0" smtClean="0"/>
              <a:t>Australian students travelled to Thailand</a:t>
            </a:r>
          </a:p>
          <a:p>
            <a:pPr lvl="1"/>
            <a:r>
              <a:rPr lang="en-US" dirty="0" smtClean="0"/>
              <a:t>Research undertaken to gain feedback on the Australian students’ experience</a:t>
            </a:r>
            <a:endParaRPr lang="en-US" dirty="0"/>
          </a:p>
        </p:txBody>
      </p:sp>
      <p:pic>
        <p:nvPicPr>
          <p:cNvPr id="6" name="Content Placeholder 5" descr="img-9241002-0001.pdf"/>
          <p:cNvPicPr>
            <a:picLocks noGrp="1" noChangeAspect="1"/>
          </p:cNvPicPr>
          <p:nvPr>
            <p:ph sz="half" idx="2"/>
          </p:nvPr>
        </p:nvPicPr>
        <p:blipFill>
          <a:blip r:embed="rId2">
            <a:extLst>
              <a:ext uri="{28A0092B-C50C-407E-A947-70E740481C1C}">
                <a14:useLocalDpi xmlns:a14="http://schemas.microsoft.com/office/drawing/2010/main" val="0"/>
              </a:ext>
            </a:extLst>
          </a:blip>
          <a:srcRect t="3218" b="3218"/>
          <a:stretch>
            <a:fillRect/>
          </a:stretch>
        </p:blipFill>
        <p:spPr>
          <a:xfrm>
            <a:off x="5350452" y="1805358"/>
            <a:ext cx="3362835" cy="4287615"/>
          </a:xfrm>
        </p:spPr>
      </p:pic>
    </p:spTree>
    <p:extLst>
      <p:ext uri="{BB962C8B-B14F-4D97-AF65-F5344CB8AC3E}">
        <p14:creationId xmlns:p14="http://schemas.microsoft.com/office/powerpoint/2010/main" val="2054279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Thai and Australian students - 2012</a:t>
            </a:r>
            <a:endParaRPr lang="en-US" dirty="0"/>
          </a:p>
        </p:txBody>
      </p:sp>
      <p:sp>
        <p:nvSpPr>
          <p:cNvPr id="3" name="Text Placeholder 2"/>
          <p:cNvSpPr>
            <a:spLocks noGrp="1"/>
          </p:cNvSpPr>
          <p:nvPr>
            <p:ph type="body" idx="2"/>
          </p:nvPr>
        </p:nvSpPr>
        <p:spPr/>
        <p:txBody>
          <a:bodyPr/>
          <a:lstStyle/>
          <a:p>
            <a:endParaRPr lang="en-US" dirty="0"/>
          </a:p>
        </p:txBody>
      </p:sp>
      <p:pic>
        <p:nvPicPr>
          <p:cNvPr id="9" name="Content Placeholder 8" descr="Nong (left) and Nan.jp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8465" r="-78465" b="38853"/>
          <a:stretch/>
        </p:blipFill>
        <p:spPr>
          <a:xfrm>
            <a:off x="3192054" y="4156522"/>
            <a:ext cx="8153400" cy="2441345"/>
          </a:xfrm>
        </p:spPr>
      </p:pic>
      <p:pic>
        <p:nvPicPr>
          <p:cNvPr id="10" name="Picture 9" descr="DSCN0137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8178" y="1014716"/>
            <a:ext cx="1910548" cy="2547398"/>
          </a:xfrm>
          <a:prstGeom prst="rect">
            <a:avLst/>
          </a:prstGeom>
        </p:spPr>
      </p:pic>
      <p:pic>
        <p:nvPicPr>
          <p:cNvPr id="11" name="Picture 10" descr="photo[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799714"/>
            <a:ext cx="3623490" cy="2717618"/>
          </a:xfrm>
          <a:prstGeom prst="rect">
            <a:avLst/>
          </a:prstGeom>
        </p:spPr>
      </p:pic>
      <p:pic>
        <p:nvPicPr>
          <p:cNvPr id="14" name="Picture 13" descr="photo[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7002" y="4785844"/>
            <a:ext cx="2525402" cy="1894052"/>
          </a:xfrm>
          <a:prstGeom prst="rect">
            <a:avLst/>
          </a:prstGeom>
        </p:spPr>
      </p:pic>
      <p:pic>
        <p:nvPicPr>
          <p:cNvPr id="15" name="Picture 14" descr="phot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0338" y="2105464"/>
            <a:ext cx="2171874" cy="1628906"/>
          </a:xfrm>
          <a:prstGeom prst="rect">
            <a:avLst/>
          </a:prstGeom>
        </p:spPr>
      </p:pic>
    </p:spTree>
    <p:extLst>
      <p:ext uri="{BB962C8B-B14F-4D97-AF65-F5344CB8AC3E}">
        <p14:creationId xmlns:p14="http://schemas.microsoft.com/office/powerpoint/2010/main" val="34575214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the Program</a:t>
            </a:r>
            <a:endParaRPr lang="en-US" dirty="0"/>
          </a:p>
        </p:txBody>
      </p:sp>
      <p:sp>
        <p:nvSpPr>
          <p:cNvPr id="3" name="Content Placeholder 2"/>
          <p:cNvSpPr>
            <a:spLocks noGrp="1"/>
          </p:cNvSpPr>
          <p:nvPr>
            <p:ph sz="half" idx="1"/>
          </p:nvPr>
        </p:nvSpPr>
        <p:spPr/>
        <p:txBody>
          <a:bodyPr>
            <a:normAutofit/>
          </a:bodyPr>
          <a:lstStyle/>
          <a:p>
            <a:r>
              <a:rPr lang="en-US" dirty="0" smtClean="0"/>
              <a:t>Research Aim</a:t>
            </a:r>
          </a:p>
          <a:p>
            <a:pPr marL="82296" indent="0">
              <a:buNone/>
            </a:pPr>
            <a:endParaRPr lang="en-US" baseline="30000" dirty="0" smtClean="0">
              <a:solidFill>
                <a:srgbClr val="000000"/>
              </a:solidFill>
              <a:latin typeface="TimesNewRomanPSMT"/>
            </a:endParaRPr>
          </a:p>
          <a:p>
            <a:pPr marL="82296" indent="0">
              <a:buNone/>
            </a:pPr>
            <a:r>
              <a:rPr lang="en-US" sz="1600" dirty="0" smtClean="0">
                <a:latin typeface="Times New Roman"/>
                <a:cs typeface="Times New Roman"/>
              </a:rPr>
              <a:t>To </a:t>
            </a:r>
            <a:r>
              <a:rPr lang="en-US" sz="1600" dirty="0">
                <a:latin typeface="Times New Roman"/>
                <a:cs typeface="Times New Roman"/>
              </a:rPr>
              <a:t>assess, from the perspective of </a:t>
            </a:r>
            <a:r>
              <a:rPr lang="en-US" sz="1600" dirty="0" smtClean="0">
                <a:latin typeface="Times New Roman"/>
                <a:cs typeface="Times New Roman"/>
              </a:rPr>
              <a:t>Australian* </a:t>
            </a:r>
            <a:r>
              <a:rPr lang="en-US" sz="1600" dirty="0">
                <a:latin typeface="Times New Roman"/>
                <a:cs typeface="Times New Roman"/>
              </a:rPr>
              <a:t>Social Work and Human Services students, the experience of participating in community development programs in Thailand as part of the practice-based education </a:t>
            </a:r>
            <a:r>
              <a:rPr lang="en-US" sz="1600" dirty="0" smtClean="0">
                <a:latin typeface="Times New Roman"/>
                <a:cs typeface="Times New Roman"/>
              </a:rPr>
              <a:t>program. </a:t>
            </a:r>
          </a:p>
          <a:p>
            <a:pPr marL="82296" indent="0">
              <a:buNone/>
            </a:pPr>
            <a:endParaRPr lang="en-US" sz="1800" baseline="30000" dirty="0">
              <a:solidFill>
                <a:srgbClr val="000000"/>
              </a:solidFill>
              <a:latin typeface="Times New Roman"/>
              <a:cs typeface="Times New Roman"/>
            </a:endParaRPr>
          </a:p>
          <a:p>
            <a:pPr marL="82296" indent="0">
              <a:buNone/>
            </a:pPr>
            <a:r>
              <a:rPr lang="en-US" sz="2400" baseline="30000" dirty="0" smtClean="0">
                <a:solidFill>
                  <a:srgbClr val="000000"/>
                </a:solidFill>
                <a:latin typeface="Times New Roman"/>
                <a:cs typeface="Times New Roman"/>
              </a:rPr>
              <a:t>Specifically</a:t>
            </a:r>
            <a:r>
              <a:rPr lang="en-US" sz="2400" baseline="30000" dirty="0">
                <a:solidFill>
                  <a:srgbClr val="000000"/>
                </a:solidFill>
                <a:latin typeface="Times New Roman"/>
                <a:cs typeface="Times New Roman"/>
              </a:rPr>
              <a:t>, the research </a:t>
            </a:r>
            <a:r>
              <a:rPr lang="en-US" sz="2400" baseline="30000" dirty="0" smtClean="0">
                <a:solidFill>
                  <a:srgbClr val="000000"/>
                </a:solidFill>
                <a:latin typeface="Times New Roman"/>
                <a:cs typeface="Times New Roman"/>
              </a:rPr>
              <a:t>focused </a:t>
            </a:r>
            <a:r>
              <a:rPr lang="en-US" sz="2400" baseline="30000" dirty="0">
                <a:solidFill>
                  <a:srgbClr val="000000"/>
                </a:solidFill>
                <a:latin typeface="Times New Roman"/>
                <a:cs typeface="Times New Roman"/>
              </a:rPr>
              <a:t>on students’ reflections on their cross-cultural experiences and their development of cultural competencies</a:t>
            </a:r>
            <a:r>
              <a:rPr lang="en-US" sz="2400" baseline="30000" dirty="0" smtClean="0">
                <a:solidFill>
                  <a:srgbClr val="000000"/>
                </a:solidFill>
                <a:latin typeface="Times New Roman"/>
                <a:cs typeface="Times New Roman"/>
              </a:rPr>
              <a:t>.</a:t>
            </a:r>
          </a:p>
          <a:p>
            <a:pPr marL="82296" indent="0">
              <a:buNone/>
            </a:pPr>
            <a:r>
              <a:rPr lang="en-US" sz="2400" baseline="30000" dirty="0" smtClean="0">
                <a:solidFill>
                  <a:srgbClr val="000000"/>
                </a:solidFill>
                <a:latin typeface="Times New Roman"/>
                <a:cs typeface="Times New Roman"/>
              </a:rPr>
              <a:t>*Thai students will be interviewed in 2013</a:t>
            </a:r>
            <a:endParaRPr lang="en-US" sz="2400" dirty="0">
              <a:latin typeface="Times New Roman"/>
              <a:cs typeface="Times New Roman"/>
            </a:endParaRPr>
          </a:p>
        </p:txBody>
      </p:sp>
      <p:sp>
        <p:nvSpPr>
          <p:cNvPr id="4" name="Content Placeholder 3"/>
          <p:cNvSpPr>
            <a:spLocks noGrp="1"/>
          </p:cNvSpPr>
          <p:nvPr>
            <p:ph sz="half" idx="2"/>
          </p:nvPr>
        </p:nvSpPr>
        <p:spPr/>
        <p:txBody>
          <a:bodyPr>
            <a:normAutofit/>
          </a:bodyPr>
          <a:lstStyle/>
          <a:p>
            <a:r>
              <a:rPr lang="en-US" dirty="0" smtClean="0"/>
              <a:t>Methodology</a:t>
            </a:r>
          </a:p>
          <a:p>
            <a:pPr lvl="1"/>
            <a:r>
              <a:rPr lang="en-US" dirty="0" smtClean="0"/>
              <a:t>Qualitative</a:t>
            </a:r>
          </a:p>
          <a:p>
            <a:pPr lvl="1"/>
            <a:r>
              <a:rPr lang="en-US" dirty="0" smtClean="0"/>
              <a:t>In-depth interviews</a:t>
            </a:r>
          </a:p>
          <a:p>
            <a:pPr lvl="1"/>
            <a:r>
              <a:rPr lang="en-US" dirty="0" smtClean="0"/>
              <a:t>Six students interviewed from the 2011 and 2012 cohorts</a:t>
            </a:r>
          </a:p>
          <a:p>
            <a:pPr lvl="1"/>
            <a:r>
              <a:rPr lang="en-US" dirty="0" smtClean="0"/>
              <a:t>Grounded theory - thematic analysis</a:t>
            </a:r>
          </a:p>
          <a:p>
            <a:pPr lvl="1"/>
            <a:r>
              <a:rPr lang="en-US" dirty="0" smtClean="0"/>
              <a:t>Ethical clearance obtained</a:t>
            </a:r>
            <a:endParaRPr lang="en-US" dirty="0"/>
          </a:p>
        </p:txBody>
      </p:sp>
    </p:spTree>
    <p:extLst>
      <p:ext uri="{BB962C8B-B14F-4D97-AF65-F5344CB8AC3E}">
        <p14:creationId xmlns:p14="http://schemas.microsoft.com/office/powerpoint/2010/main" val="18863484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Initial Reflections</a:t>
            </a:r>
            <a:endParaRPr lang="en-US" dirty="0"/>
          </a:p>
        </p:txBody>
      </p:sp>
      <p:sp>
        <p:nvSpPr>
          <p:cNvPr id="3" name="Content Placeholder 2"/>
          <p:cNvSpPr>
            <a:spLocks noGrp="1"/>
          </p:cNvSpPr>
          <p:nvPr>
            <p:ph idx="1"/>
          </p:nvPr>
        </p:nvSpPr>
        <p:spPr/>
        <p:txBody>
          <a:bodyPr>
            <a:normAutofit fontScale="55000" lnSpcReduction="20000"/>
          </a:bodyPr>
          <a:lstStyle/>
          <a:p>
            <a:pPr marL="596646" indent="-514350"/>
            <a:r>
              <a:rPr lang="en-US" dirty="0" smtClean="0"/>
              <a:t>Students saw the program as a positive learning experience.</a:t>
            </a:r>
          </a:p>
          <a:p>
            <a:pPr marL="596646" indent="-514350"/>
            <a:endParaRPr lang="en-US" dirty="0" smtClean="0"/>
          </a:p>
          <a:p>
            <a:pPr marL="596646" indent="-514350"/>
            <a:r>
              <a:rPr lang="en-US" dirty="0" smtClean="0"/>
              <a:t>They had carefully considered what they hoped to achieve and what personal and professional qualities they would bring to the the project.</a:t>
            </a:r>
          </a:p>
          <a:p>
            <a:pPr marL="596646" indent="-514350"/>
            <a:endParaRPr lang="en-US" dirty="0" smtClean="0"/>
          </a:p>
          <a:p>
            <a:pPr marL="596646" indent="-514350"/>
            <a:r>
              <a:rPr lang="en-US" dirty="0" smtClean="0"/>
              <a:t>Students saw an opportunity to enhance their academic learning and put their learning into practice. </a:t>
            </a:r>
          </a:p>
          <a:p>
            <a:pPr marL="596646" indent="-514350"/>
            <a:endParaRPr lang="en-US" dirty="0" smtClean="0"/>
          </a:p>
          <a:p>
            <a:pPr marL="596646" indent="-514350"/>
            <a:r>
              <a:rPr lang="en-US" dirty="0" smtClean="0"/>
              <a:t>Students’ learning goals were not only related to the community based experience in Thailand, but were also related to career aspirations, connecting with fellow students and personal development.</a:t>
            </a:r>
          </a:p>
          <a:p>
            <a:pPr marL="82296" indent="0">
              <a:buNone/>
            </a:pPr>
            <a:endParaRPr lang="en-US" dirty="0" smtClean="0"/>
          </a:p>
          <a:p>
            <a:pPr marL="596646" indent="-514350"/>
            <a:r>
              <a:rPr lang="en-US" dirty="0" smtClean="0"/>
              <a:t>The learning that occurred, as identified by the students, tended to be broad and general rather than specifically focused on sets of skills or areas of social work practice.</a:t>
            </a:r>
          </a:p>
          <a:p>
            <a:pPr marL="82296" indent="0">
              <a:buNone/>
            </a:pPr>
            <a:endParaRPr lang="en-US" dirty="0" smtClean="0"/>
          </a:p>
          <a:p>
            <a:pPr marL="870966" lvl="1" indent="-514350"/>
            <a:endParaRPr lang="en-US" dirty="0" smtClean="0"/>
          </a:p>
          <a:p>
            <a:pPr marL="596646" indent="-514350">
              <a:buFont typeface="+mj-lt"/>
              <a:buAutoNum type="arabicPeriod"/>
            </a:pPr>
            <a:endParaRPr lang="en-US" dirty="0" smtClean="0"/>
          </a:p>
        </p:txBody>
      </p:sp>
    </p:spTree>
    <p:extLst>
      <p:ext uri="{BB962C8B-B14F-4D97-AF65-F5344CB8AC3E}">
        <p14:creationId xmlns:p14="http://schemas.microsoft.com/office/powerpoint/2010/main" val="17670254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For example students’ commented:</a:t>
            </a:r>
            <a:endParaRPr lang="en-US" i="1" dirty="0"/>
          </a:p>
        </p:txBody>
      </p:sp>
      <p:sp>
        <p:nvSpPr>
          <p:cNvPr id="3" name="Content Placeholder 2"/>
          <p:cNvSpPr>
            <a:spLocks noGrp="1"/>
          </p:cNvSpPr>
          <p:nvPr>
            <p:ph idx="1"/>
          </p:nvPr>
        </p:nvSpPr>
        <p:spPr/>
        <p:txBody>
          <a:bodyPr>
            <a:normAutofit fontScale="70000" lnSpcReduction="20000"/>
          </a:bodyPr>
          <a:lstStyle/>
          <a:p>
            <a:r>
              <a:rPr lang="en-US" dirty="0" smtClean="0"/>
              <a:t>“</a:t>
            </a:r>
            <a:r>
              <a:rPr lang="en-US" i="1" dirty="0" smtClean="0"/>
              <a:t>A world of difference studying something from a book and actually getting out and doing it…”</a:t>
            </a:r>
          </a:p>
          <a:p>
            <a:pPr marL="82296" indent="0">
              <a:buNone/>
            </a:pPr>
            <a:endParaRPr lang="en-US" i="1" dirty="0" smtClean="0"/>
          </a:p>
          <a:p>
            <a:r>
              <a:rPr lang="en-US" i="1" dirty="0" smtClean="0"/>
              <a:t>“Because I am an external student I thought it would be good to have contact with other students”.</a:t>
            </a:r>
          </a:p>
          <a:p>
            <a:pPr marL="82296" indent="0">
              <a:buNone/>
            </a:pPr>
            <a:endParaRPr lang="en-US" i="1" dirty="0" smtClean="0"/>
          </a:p>
          <a:p>
            <a:r>
              <a:rPr lang="en-US" i="1" dirty="0" smtClean="0"/>
              <a:t>“My interest was to work in international development and aid work” – “To get a taste of what (community development work) would be like”</a:t>
            </a:r>
          </a:p>
          <a:p>
            <a:pPr marL="82296" indent="0">
              <a:buNone/>
            </a:pPr>
            <a:endParaRPr lang="en-US" i="1" dirty="0" smtClean="0"/>
          </a:p>
          <a:p>
            <a:r>
              <a:rPr lang="en-US" i="1" dirty="0" smtClean="0"/>
              <a:t>“Because we look at theories like anti-oppressive practice and cultural sensitivity – it’s fine to have an academic understanding – so to experience the culture through a lens of theoretical understanding was very helpful for me. I didn’t anticipate it, but that is what I got” </a:t>
            </a:r>
            <a:endParaRPr lang="en-US" i="1" dirty="0"/>
          </a:p>
        </p:txBody>
      </p:sp>
    </p:spTree>
    <p:extLst>
      <p:ext uri="{BB962C8B-B14F-4D97-AF65-F5344CB8AC3E}">
        <p14:creationId xmlns:p14="http://schemas.microsoft.com/office/powerpoint/2010/main" val="3828362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Findings: </a:t>
            </a:r>
            <a:r>
              <a:rPr lang="en-US" sz="2800" dirty="0"/>
              <a:t>Impact of Students’ Life Experience and </a:t>
            </a:r>
            <a:r>
              <a:rPr lang="en-US" sz="2800" dirty="0" smtClean="0"/>
              <a:t>Other </a:t>
            </a:r>
            <a:r>
              <a:rPr lang="en-US" sz="2800" dirty="0"/>
              <a:t>Characteristics</a:t>
            </a:r>
            <a:br>
              <a:rPr lang="en-US" sz="2800" dirty="0"/>
            </a:br>
            <a:endParaRPr lang="en-US" sz="2800" dirty="0"/>
          </a:p>
        </p:txBody>
      </p:sp>
      <p:sp>
        <p:nvSpPr>
          <p:cNvPr id="3" name="Content Placeholder 2"/>
          <p:cNvSpPr>
            <a:spLocks noGrp="1"/>
          </p:cNvSpPr>
          <p:nvPr>
            <p:ph idx="1"/>
          </p:nvPr>
        </p:nvSpPr>
        <p:spPr/>
        <p:txBody>
          <a:bodyPr>
            <a:normAutofit fontScale="70000" lnSpcReduction="20000"/>
          </a:bodyPr>
          <a:lstStyle/>
          <a:p>
            <a:r>
              <a:rPr lang="en-US" dirty="0" smtClean="0"/>
              <a:t>The students that participated in the PBE program were diverse. They were at different levels in their degree, and some were school leavers and others had many years of work experience. Many had previous and extensive travel experience, including to Thailand, whilst others had never left Australia before.  Accordingly their expectations of the program and what they learned from their experience varied.</a:t>
            </a:r>
          </a:p>
          <a:p>
            <a:endParaRPr lang="en-US" dirty="0" smtClean="0"/>
          </a:p>
          <a:p>
            <a:r>
              <a:rPr lang="en-US" i="1" dirty="0" smtClean="0"/>
              <a:t>“Because I have travelled a fair amount I thought I would display leadership and resilience”.</a:t>
            </a:r>
          </a:p>
          <a:p>
            <a:r>
              <a:rPr lang="en-US" i="1" dirty="0" smtClean="0"/>
              <a:t>“At the time I had only just enrolled in social work and I’m keen to try anything new and have a new experience and I love travel”.</a:t>
            </a:r>
          </a:p>
          <a:p>
            <a:r>
              <a:rPr lang="en-US" dirty="0" smtClean="0"/>
              <a:t>One student worked as a school welfare officer in Australia and found the knowledge to be transferable to her Thai community experience </a:t>
            </a:r>
            <a:r>
              <a:rPr lang="en-US" i="1" dirty="0" smtClean="0"/>
              <a:t>– “without the cultural barriers”</a:t>
            </a:r>
          </a:p>
          <a:p>
            <a:endParaRPr lang="en-US" i="1" dirty="0"/>
          </a:p>
        </p:txBody>
      </p:sp>
    </p:spTree>
    <p:extLst>
      <p:ext uri="{BB962C8B-B14F-4D97-AF65-F5344CB8AC3E}">
        <p14:creationId xmlns:p14="http://schemas.microsoft.com/office/powerpoint/2010/main" val="23136571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Findings: The Design of the Program</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Whilst acknowledging the diversity of student experience and expectation, students anticipated that the program would provide structured learning goals and outcomes, as well as pre-briefing sessions that focused on social work values, learning in groups and practice in cross-cultural contexts. Students also reflected on the experience of working in groups and working in a variety of Thai </a:t>
            </a:r>
            <a:r>
              <a:rPr lang="en-US" dirty="0" err="1" smtClean="0"/>
              <a:t>organisational</a:t>
            </a:r>
            <a:r>
              <a:rPr lang="en-US" dirty="0" smtClean="0"/>
              <a:t> and community contexts.</a:t>
            </a:r>
          </a:p>
          <a:p>
            <a:endParaRPr lang="en-US" dirty="0" smtClean="0"/>
          </a:p>
          <a:p>
            <a:r>
              <a:rPr lang="en-US" i="1" dirty="0" smtClean="0"/>
              <a:t>“A group discussion before the experience – about values, case studies – what we hope to achieve – to provide a framework and a point of reference”.</a:t>
            </a:r>
          </a:p>
          <a:p>
            <a:r>
              <a:rPr lang="en-US" i="1" dirty="0" smtClean="0"/>
              <a:t>“I don’t know how it is possible to have greater group cohesion – maybe only for students between third and fourth year, so people have the skills to deal with group things and conflicts that may arise”</a:t>
            </a:r>
          </a:p>
          <a:p>
            <a:r>
              <a:rPr lang="en-US" i="1" dirty="0" smtClean="0"/>
              <a:t>“Because it was such a varied experience I suppose we weren’t able to get into any depth…perhaps that’s because I’ve done a lot of travelling”.</a:t>
            </a:r>
            <a:endParaRPr lang="en-US" i="1" dirty="0"/>
          </a:p>
        </p:txBody>
      </p:sp>
    </p:spTree>
    <p:extLst>
      <p:ext uri="{BB962C8B-B14F-4D97-AF65-F5344CB8AC3E}">
        <p14:creationId xmlns:p14="http://schemas.microsoft.com/office/powerpoint/2010/main" val="4506323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Findings: Cross-cultural Experiences and the Development of Cultural Competencies</a:t>
            </a:r>
            <a:endParaRPr lang="en-US" sz="2400" dirty="0"/>
          </a:p>
        </p:txBody>
      </p:sp>
      <p:sp>
        <p:nvSpPr>
          <p:cNvPr id="3" name="Content Placeholder 2"/>
          <p:cNvSpPr>
            <a:spLocks noGrp="1"/>
          </p:cNvSpPr>
          <p:nvPr>
            <p:ph idx="1"/>
          </p:nvPr>
        </p:nvSpPr>
        <p:spPr/>
        <p:txBody>
          <a:bodyPr>
            <a:normAutofit fontScale="55000" lnSpcReduction="20000"/>
          </a:bodyPr>
          <a:lstStyle/>
          <a:p>
            <a:r>
              <a:rPr lang="en-US" dirty="0" smtClean="0"/>
              <a:t>Students reported a variety of learning experiences with many opportunities for cross cultural learning and reflection and the development of cultural competencies.</a:t>
            </a:r>
          </a:p>
          <a:p>
            <a:pPr marL="82296" indent="0">
              <a:buNone/>
            </a:pPr>
            <a:endParaRPr lang="en-US" dirty="0" smtClean="0"/>
          </a:p>
          <a:p>
            <a:r>
              <a:rPr lang="en-US" i="1" dirty="0" smtClean="0"/>
              <a:t>“I learnt about environmental practices and sustainability and the community orientation that contrasted with and highlighted Australian individualism”.</a:t>
            </a:r>
          </a:p>
          <a:p>
            <a:r>
              <a:rPr lang="en-US" i="1" dirty="0" smtClean="0"/>
              <a:t>“Opened my mind to to different possibilities – the contrast between the managerial Australian approach and the Thai practical, community-based approach… the contrast provides a better understanding of the Australian social service context”</a:t>
            </a:r>
          </a:p>
          <a:p>
            <a:r>
              <a:rPr lang="en-US" i="1" dirty="0" smtClean="0"/>
              <a:t>“The things that youth experience in our society are really similar to the experiences of Thai yout</a:t>
            </a:r>
            <a:r>
              <a:rPr lang="en-US" i="1" dirty="0"/>
              <a:t>h</a:t>
            </a:r>
            <a:r>
              <a:rPr lang="en-US" i="1" dirty="0" smtClean="0"/>
              <a:t> - so wanting to have the latest things like iPhones – the stresses on parents about the influences of popular culture…Regardless of where you are in the world – everyone shares certain things…”</a:t>
            </a:r>
          </a:p>
          <a:p>
            <a:r>
              <a:rPr lang="en-US" i="1" dirty="0" smtClean="0"/>
              <a:t>This made me appreciate being patient and made me </a:t>
            </a:r>
            <a:r>
              <a:rPr lang="en-US" i="1" dirty="0" err="1" smtClean="0"/>
              <a:t>realise</a:t>
            </a:r>
            <a:r>
              <a:rPr lang="en-US" i="1" dirty="0" smtClean="0"/>
              <a:t> that the first thing you have to do is really feel with people, and share with people and open up your heart to people – I know those things in theory but I didn’t </a:t>
            </a:r>
            <a:r>
              <a:rPr lang="en-US" i="1" dirty="0" err="1" smtClean="0"/>
              <a:t>realise</a:t>
            </a:r>
            <a:r>
              <a:rPr lang="en-US" i="1" dirty="0" smtClean="0"/>
              <a:t> the real process of doing those things until I was there…”</a:t>
            </a:r>
          </a:p>
          <a:p>
            <a:endParaRPr lang="en-US" dirty="0"/>
          </a:p>
        </p:txBody>
      </p:sp>
    </p:spTree>
    <p:extLst>
      <p:ext uri="{BB962C8B-B14F-4D97-AF65-F5344CB8AC3E}">
        <p14:creationId xmlns:p14="http://schemas.microsoft.com/office/powerpoint/2010/main" val="1397098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Overall Reflections</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A worthwhile endeavor the enhances student learning by reinforcing the connection between academic learning and practice across cultural contexts. </a:t>
            </a:r>
          </a:p>
          <a:p>
            <a:r>
              <a:rPr lang="en-US" dirty="0" smtClean="0"/>
              <a:t>Recognise the diversity of the individual students who are participating in the program and design a program that is sensitive to the individual needs of students. </a:t>
            </a:r>
          </a:p>
          <a:p>
            <a:r>
              <a:rPr lang="en-US" dirty="0" smtClean="0"/>
              <a:t>Provide opportunities for students to prepare and de-brief as a group.</a:t>
            </a:r>
            <a:endParaRPr lang="en-US" dirty="0"/>
          </a:p>
        </p:txBody>
      </p:sp>
      <p:sp>
        <p:nvSpPr>
          <p:cNvPr id="4" name="Content Placeholder 3"/>
          <p:cNvSpPr>
            <a:spLocks noGrp="1"/>
          </p:cNvSpPr>
          <p:nvPr>
            <p:ph sz="half" idx="2"/>
          </p:nvPr>
        </p:nvSpPr>
        <p:spPr>
          <a:xfrm>
            <a:off x="5318280" y="1600975"/>
            <a:ext cx="3657600" cy="4663440"/>
          </a:xfrm>
        </p:spPr>
        <p:txBody>
          <a:bodyPr>
            <a:normAutofit fontScale="70000" lnSpcReduction="20000"/>
          </a:bodyPr>
          <a:lstStyle/>
          <a:p>
            <a:endParaRPr lang="en-US"/>
          </a:p>
        </p:txBody>
      </p:sp>
      <p:pic>
        <p:nvPicPr>
          <p:cNvPr id="5" name="Picture 4" descr="C:\Users\Sharen Cook\Pictures\Thai experience day June 15th, -8th July 2011\SAM_1610.JPG"/>
          <p:cNvPicPr>
            <a:picLocks noChangeAspect="1" noChangeArrowheads="1"/>
          </p:cNvPicPr>
          <p:nvPr/>
        </p:nvPicPr>
        <p:blipFill>
          <a:blip r:embed="rId2" cstate="print"/>
          <a:srcRect/>
          <a:stretch>
            <a:fillRect/>
          </a:stretch>
        </p:blipFill>
        <p:spPr bwMode="auto">
          <a:xfrm>
            <a:off x="5276088" y="2001352"/>
            <a:ext cx="3699792" cy="2694414"/>
          </a:xfrm>
          <a:prstGeom prst="rect">
            <a:avLst/>
          </a:prstGeom>
          <a:ln>
            <a:noFill/>
          </a:ln>
          <a:effectLst>
            <a:softEdge rad="112500"/>
          </a:effectLst>
        </p:spPr>
      </p:pic>
    </p:spTree>
    <p:extLst>
      <p:ext uri="{BB962C8B-B14F-4D97-AF65-F5344CB8AC3E}">
        <p14:creationId xmlns:p14="http://schemas.microsoft.com/office/powerpoint/2010/main" val="901711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6" name="Content Placeholder 5"/>
          <p:cNvSpPr>
            <a:spLocks noGrp="1"/>
          </p:cNvSpPr>
          <p:nvPr>
            <p:ph idx="1"/>
          </p:nvPr>
        </p:nvSpPr>
        <p:spPr/>
        <p:txBody>
          <a:bodyPr>
            <a:normAutofit fontScale="85000" lnSpcReduction="20000"/>
          </a:bodyPr>
          <a:lstStyle/>
          <a:p>
            <a:pPr marL="82296" indent="0">
              <a:buNone/>
            </a:pPr>
            <a:r>
              <a:rPr lang="en-US" dirty="0" smtClean="0"/>
              <a:t>Design a program with clear learning goals, outcomes and expectations that facilitates:</a:t>
            </a:r>
          </a:p>
          <a:p>
            <a:r>
              <a:rPr lang="en-US" dirty="0" smtClean="0"/>
              <a:t>understanding and implementation of ethical social work practices.</a:t>
            </a:r>
          </a:p>
          <a:p>
            <a:r>
              <a:rPr lang="en-US" dirty="0" smtClean="0"/>
              <a:t>exposure to international and cultural experiences that develop and/or widen student experience and broaden their knowledge base.</a:t>
            </a:r>
          </a:p>
          <a:p>
            <a:r>
              <a:rPr lang="en-US" dirty="0" smtClean="0"/>
              <a:t>understanding of how personalities, values and experiences influence perceptions of self and others.</a:t>
            </a:r>
          </a:p>
          <a:p>
            <a:r>
              <a:rPr lang="en-US" dirty="0" smtClean="0"/>
              <a:t>the application of knowledge and skills acquired in the course to the realities of social work practice.</a:t>
            </a:r>
            <a:endParaRPr lang="en-US" dirty="0"/>
          </a:p>
        </p:txBody>
      </p:sp>
    </p:spTree>
    <p:extLst>
      <p:ext uri="{BB962C8B-B14F-4D97-AF65-F5344CB8AC3E}">
        <p14:creationId xmlns:p14="http://schemas.microsoft.com/office/powerpoint/2010/main" val="39595703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half" idx="1"/>
          </p:nvPr>
        </p:nvSpPr>
        <p:spPr/>
        <p:txBody>
          <a:bodyPr>
            <a:normAutofit fontScale="77500" lnSpcReduction="20000"/>
          </a:bodyPr>
          <a:lstStyle/>
          <a:p>
            <a:r>
              <a:rPr lang="en-AU" sz="2600" dirty="0" smtClean="0"/>
              <a:t>This project demonstrates </a:t>
            </a:r>
            <a:r>
              <a:rPr lang="en-AU" sz="2600" dirty="0"/>
              <a:t>that drawing on the diverse expertise, experience and contacts of a cross-disciplinary academic team can deliver innovative, internationally based, </a:t>
            </a:r>
            <a:r>
              <a:rPr lang="en-AU" sz="2600" dirty="0" smtClean="0"/>
              <a:t>work integrated learning experiences </a:t>
            </a:r>
            <a:r>
              <a:rPr lang="en-AU" sz="2600" dirty="0"/>
              <a:t>for the benefit of students and their communities.</a:t>
            </a:r>
            <a:endParaRPr lang="en-US" sz="2600" dirty="0"/>
          </a:p>
          <a:p>
            <a:r>
              <a:rPr lang="en-AU" sz="2600" dirty="0"/>
              <a:t>We also intend that this project </a:t>
            </a:r>
            <a:r>
              <a:rPr lang="en-AU" sz="2600" dirty="0" smtClean="0"/>
              <a:t>provides </a:t>
            </a:r>
            <a:r>
              <a:rPr lang="en-AU" sz="2600" dirty="0"/>
              <a:t>the framework for the sustainable development of international </a:t>
            </a:r>
            <a:r>
              <a:rPr lang="en-AU" sz="2600" dirty="0" smtClean="0"/>
              <a:t>practice-based education experiences </a:t>
            </a:r>
            <a:r>
              <a:rPr lang="en-AU" sz="2600" dirty="0"/>
              <a:t>for social work and human service </a:t>
            </a:r>
            <a:r>
              <a:rPr lang="en-AU" sz="2600" dirty="0" smtClean="0"/>
              <a:t>students.  </a:t>
            </a:r>
            <a:endParaRPr lang="en-US" sz="2600" dirty="0"/>
          </a:p>
          <a:p>
            <a:endParaRPr lang="en-US" dirty="0"/>
          </a:p>
        </p:txBody>
      </p:sp>
      <p:sp>
        <p:nvSpPr>
          <p:cNvPr id="4" name="Content Placeholder 3"/>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0202" y="1687572"/>
            <a:ext cx="2821238" cy="4350701"/>
          </a:xfrm>
          <a:prstGeom prst="rect">
            <a:avLst/>
          </a:prstGeom>
        </p:spPr>
      </p:pic>
    </p:spTree>
    <p:extLst>
      <p:ext uri="{BB962C8B-B14F-4D97-AF65-F5344CB8AC3E}">
        <p14:creationId xmlns:p14="http://schemas.microsoft.com/office/powerpoint/2010/main" val="25221547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21800</TotalTime>
  <Words>1563</Words>
  <Application>Microsoft Office PowerPoint</Application>
  <PresentationFormat>On-screen Show (4:3)</PresentationFormat>
  <Paragraphs>90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Solstice</vt:lpstr>
      <vt:lpstr>EXPLORING THE BENEFITS OF INTERNATIONAL PRACTICE-BASED EDUCATION EXPERIENCES IN SOCIAL WORK AND HUMAN SERVICES’ EDUCATION</vt:lpstr>
      <vt:lpstr>The Aims of our Paper</vt:lpstr>
      <vt:lpstr>The Goals of the PBE Project</vt:lpstr>
      <vt:lpstr>The Project Objectives</vt:lpstr>
      <vt:lpstr>What has the Project Involved</vt:lpstr>
      <vt:lpstr>Australian Social Work Students in Thailand - 2011</vt:lpstr>
      <vt:lpstr>What has the Project Involved continued…</vt:lpstr>
      <vt:lpstr>Thai and Australian students - 2012</vt:lpstr>
      <vt:lpstr>Evaluating the Program</vt:lpstr>
      <vt:lpstr>Findings: Initial Reflections</vt:lpstr>
      <vt:lpstr>For example students’ commented:</vt:lpstr>
      <vt:lpstr>Findings: Impact of Students’ Life Experience and Other Characteristics </vt:lpstr>
      <vt:lpstr>Findings: The Design of the Program</vt:lpstr>
      <vt:lpstr>Findings: Cross-cultural Experiences and the Development of Cultural Competencies</vt:lpstr>
      <vt:lpstr>Overall Reflections</vt:lpstr>
      <vt:lpstr>PowerPoint Presentation</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BENEFITS OF INTERNATIONAL PRACTICE-BASED EDUCATION EXPERIENCES IN SOCIAL WORK AND HUMAN SERVICES’ EDUCATION</dc:title>
  <dc:creator>Nonie Harris</dc:creator>
  <cp:lastModifiedBy>Susan Gaw</cp:lastModifiedBy>
  <cp:revision>67</cp:revision>
  <cp:lastPrinted>2012-10-04T00:37:12Z</cp:lastPrinted>
  <dcterms:created xsi:type="dcterms:W3CDTF">2012-09-19T03:28:59Z</dcterms:created>
  <dcterms:modified xsi:type="dcterms:W3CDTF">2012-11-01T05:46:16Z</dcterms:modified>
</cp:coreProperties>
</file>