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8" r:id="rId3"/>
    <p:sldId id="261" r:id="rId4"/>
    <p:sldId id="262" r:id="rId5"/>
    <p:sldId id="263" r:id="rId6"/>
    <p:sldId id="257" r:id="rId7"/>
    <p:sldId id="259" r:id="rId8"/>
    <p:sldId id="260" r:id="rId9"/>
  </p:sldIdLst>
  <p:sldSz cx="9144000" cy="6858000" type="screen4x3"/>
  <p:notesSz cx="6810375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84"/>
      </p:cViewPr>
      <p:guideLst>
        <p:guide orient="horz" pos="3132"/>
        <p:guide pos="214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activeX/activeX1.xml><?xml version="1.0" encoding="utf-8"?>
<ax:ocx xmlns:ax="http://schemas.microsoft.com/office/2006/activeX" xmlns:r="http://schemas.openxmlformats.org/officeDocument/2006/relationships" ax:classid="{6BF52A52-394A-11D3-B153-00C04F79FAA6}">
  <ax:ocxPr ax:name="URL" ax:value="E:\2011 Australasian Tax Teachers Conference\Henry V.wmv"/>
  <ax:ocxPr ax:name="rate" ax:value="1"/>
  <ax:ocxPr ax:name="balance" ax:value="0"/>
  <ax:ocxPr ax:name="currentPosition" ax:value="0"/>
  <ax:ocxPr ax:name="defaultFrame" ax:value=""/>
  <ax:ocxPr ax:name="playCount" ax:value="1"/>
  <ax:ocxPr ax:name="autoStart" ax:value="-1"/>
  <ax:ocxPr ax:name="currentMarker" ax:value="0"/>
  <ax:ocxPr ax:name="invokeURLs" ax:value="-1"/>
  <ax:ocxPr ax:name="baseURL" ax:value=""/>
  <ax:ocxPr ax:name="volume" ax:value="96"/>
  <ax:ocxPr ax:name="mute" ax:value="0"/>
  <ax:ocxPr ax:name="uiMode" ax:value="full"/>
  <ax:ocxPr ax:name="stretchToFit" ax:value="0"/>
  <ax:ocxPr ax:name="windowlessVideo" ax:value="0"/>
  <ax:ocxPr ax:name="enabled" ax:value="-1"/>
  <ax:ocxPr ax:name="enableContextMenu" ax:value="-1"/>
  <ax:ocxPr ax:name="fullScreen" ax:value="0"/>
  <ax:ocxPr ax:name="SAMIStyle" ax:value=""/>
  <ax:ocxPr ax:name="SAMILang" ax:value=""/>
  <ax:ocxPr ax:name="SAMIFilename" ax:value=""/>
  <ax:ocxPr ax:name="captioningID" ax:value=""/>
  <ax:ocxPr ax:name="enableErrorDialogs" ax:value="0"/>
  <ax:ocxPr ax:name="_cx" ax:value="18807"/>
  <ax:ocxPr ax:name="_cy" ax:value="14605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7636" y="0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73B1C9-36B2-4E1A-93E8-30E105E05A3A}" type="datetimeFigureOut">
              <a:rPr lang="en-US" smtClean="0"/>
              <a:pPr/>
              <a:t>3/15/2012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7636" y="9443662"/>
            <a:ext cx="2951163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D49301-DBDF-4DBE-9520-A4EEA6752B35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7625" y="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16674-A8BC-4344-8A71-272279DE2C3D}" type="datetimeFigureOut">
              <a:rPr lang="en-US" smtClean="0"/>
              <a:pPr/>
              <a:t>3/15/2012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22813"/>
            <a:ext cx="5448300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511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7625" y="9444038"/>
            <a:ext cx="29511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6D306F-885A-4B5F-B9D3-0CB27AF177E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6D306F-885A-4B5F-B9D3-0CB27AF177E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470025"/>
          </a:xfrm>
        </p:spPr>
        <p:txBody>
          <a:bodyPr/>
          <a:lstStyle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571744"/>
            <a:ext cx="6400800" cy="1428760"/>
          </a:xfrm>
        </p:spPr>
        <p:txBody>
          <a:bodyPr>
            <a:normAutofit/>
          </a:bodyPr>
          <a:lstStyle>
            <a:lvl1pPr marL="0" indent="0" algn="ctr">
              <a:buNone/>
              <a:defRPr sz="3600" b="1">
                <a:solidFill>
                  <a:srgbClr val="FFFF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A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643042" y="4286256"/>
            <a:ext cx="600079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i="1" kern="1200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by </a:t>
            </a:r>
            <a:endParaRPr lang="en-AU" sz="1800" i="1" kern="1200" baseline="0" dirty="0" smtClean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r>
              <a:rPr lang="en-US" sz="1800" b="1" kern="1200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 </a:t>
            </a:r>
            <a:endParaRPr lang="en-AU" sz="1800" kern="1200" baseline="0" dirty="0" smtClean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r>
              <a:rPr lang="en-US" sz="2400" b="1" u="sng" kern="1200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Dr Justin Dabner</a:t>
            </a:r>
          </a:p>
          <a:p>
            <a:endParaRPr lang="en-AU" sz="2400" b="1" kern="1200" baseline="0" dirty="0" smtClean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r>
              <a:rPr lang="en-US" sz="1800" b="1" kern="1200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School of Law, James Cook University, Cairns Campus</a:t>
            </a:r>
          </a:p>
          <a:p>
            <a:endParaRPr lang="en-AU" sz="1800" kern="1200" baseline="0" dirty="0" smtClean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r>
              <a:rPr lang="en-US" sz="1800" b="1" kern="1200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Fellow, Taxation Law and Policy Research Institute, </a:t>
            </a:r>
            <a:r>
              <a:rPr lang="en-US" sz="1800" b="1" kern="1200" baseline="0" dirty="0" err="1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Monash</a:t>
            </a:r>
            <a:r>
              <a:rPr lang="en-US" sz="1800" b="1" kern="1200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University</a:t>
            </a:r>
            <a:endParaRPr lang="en-AU" sz="1800" kern="1200" baseline="0" dirty="0" smtClean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endParaRPr lang="en-A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2910" y="928670"/>
            <a:ext cx="7851803" cy="642942"/>
          </a:xfrm>
        </p:spPr>
        <p:txBody>
          <a:bodyPr anchor="t"/>
          <a:lstStyle>
            <a:lvl1pPr algn="l">
              <a:buFont typeface="Arial" pitchFamily="34" charset="0"/>
              <a:buNone/>
              <a:defRPr sz="2800" b="1" cap="none" baseline="0">
                <a:solidFill>
                  <a:srgbClr val="FFFF00"/>
                </a:solidFill>
              </a:defRPr>
            </a:lvl1pPr>
          </a:lstStyle>
          <a:p>
            <a:r>
              <a:rPr lang="en-AU" cap="none" baseline="0" dirty="0" smtClean="0"/>
              <a:t>Click to edit Master text styles</a:t>
            </a:r>
            <a:br>
              <a:rPr lang="en-AU" cap="none" baseline="0" dirty="0" smtClean="0"/>
            </a:br>
            <a:r>
              <a:rPr lang="en-AU" cap="none" baseline="0" dirty="0" smtClean="0"/>
              <a:t/>
            </a:r>
            <a:br>
              <a:rPr lang="en-AU" cap="none" baseline="0" dirty="0" smtClean="0"/>
            </a:br>
            <a:r>
              <a:rPr lang="en-AU" cap="none" baseline="0" dirty="0" smtClean="0"/>
              <a:t/>
            </a:r>
            <a:br>
              <a:rPr lang="en-AU" cap="none" baseline="0" dirty="0" smtClean="0"/>
            </a:b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142852"/>
            <a:ext cx="7772400" cy="714379"/>
          </a:xfrm>
          <a:ln>
            <a:noFill/>
          </a:ln>
        </p:spPr>
        <p:txBody>
          <a:bodyPr anchor="b">
            <a:normAutofit/>
          </a:bodyPr>
          <a:lstStyle>
            <a:lvl1pPr marL="0" indent="0" algn="ctr">
              <a:buNone/>
              <a:defRPr sz="3200" b="1">
                <a:solidFill>
                  <a:srgbClr val="FFFF0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642938" y="1643050"/>
            <a:ext cx="7929562" cy="4857783"/>
          </a:xfrm>
        </p:spPr>
        <p:txBody>
          <a:bodyPr>
            <a:normAutofit/>
          </a:bodyPr>
          <a:lstStyle>
            <a:lvl1pPr>
              <a:defRPr sz="2400"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E9EBE56-466A-4ADA-8689-E458EA69A1CF}" type="datetimeFigureOut">
              <a:rPr lang="en-US" smtClean="0"/>
              <a:pPr/>
              <a:t>3/15/2012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E70636-94E2-4F7E-B0E0-CDF3B2AA93D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E9EBE56-466A-4ADA-8689-E458EA69A1CF}" type="datetimeFigureOut">
              <a:rPr lang="en-US" smtClean="0"/>
              <a:pPr/>
              <a:t>3/15/2012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E70636-94E2-4F7E-B0E0-CDF3B2AA93D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E9EBE56-466A-4ADA-8689-E458EA69A1CF}" type="datetimeFigureOut">
              <a:rPr lang="en-US" smtClean="0"/>
              <a:pPr/>
              <a:t>3/15/2012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E70636-94E2-4F7E-B0E0-CDF3B2AA93D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E9EBE56-466A-4ADA-8689-E458EA69A1CF}" type="datetimeFigureOut">
              <a:rPr lang="en-US" smtClean="0"/>
              <a:pPr/>
              <a:t>3/15/2012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E70636-94E2-4F7E-B0E0-CDF3B2AA93D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E9EBE56-466A-4ADA-8689-E458EA69A1CF}" type="datetimeFigureOut">
              <a:rPr lang="en-US" smtClean="0"/>
              <a:pPr/>
              <a:t>3/15/2012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E70636-94E2-4F7E-B0E0-CDF3B2AA93D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E9EBE56-466A-4ADA-8689-E458EA69A1CF}" type="datetimeFigureOut">
              <a:rPr lang="en-US" smtClean="0"/>
              <a:pPr/>
              <a:t>3/15/2012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E70636-94E2-4F7E-B0E0-CDF3B2AA93D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900634"/>
          </a:xfrm>
        </p:spPr>
        <p:txBody>
          <a:bodyPr vert="horz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E9EBE56-466A-4ADA-8689-E458EA69A1CF}" type="datetimeFigureOut">
              <a:rPr lang="en-US" smtClean="0"/>
              <a:pPr/>
              <a:t>3/15/2012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CE70636-94E2-4F7E-B0E0-CDF3B2AA93D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ln w="50800" cap="rnd" cmpd="tri">
            <a:solidFill>
              <a:srgbClr val="00B050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rgbClr val="FFFF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1" kern="1200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FFFF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Monash</a:t>
            </a:r>
            <a:r>
              <a:rPr lang="en-US" dirty="0" smtClean="0"/>
              <a:t> University – South Africa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428868"/>
            <a:ext cx="6400800" cy="1571636"/>
          </a:xfrm>
          <a:ln w="98425" cmpd="dbl">
            <a:solidFill>
              <a:srgbClr val="7030A0"/>
            </a:solidFill>
          </a:ln>
          <a:effectLst>
            <a:outerShdw blurRad="50800" dist="50800" dir="5400000" algn="ctr" rotWithShape="0">
              <a:schemeClr val="tx1"/>
            </a:outerShdw>
          </a:effectLst>
        </p:spPr>
        <p:txBody>
          <a:bodyPr>
            <a:normAutofit/>
          </a:bodyPr>
          <a:lstStyle/>
          <a:p>
            <a:r>
              <a:rPr lang="en-US" dirty="0" smtClean="0"/>
              <a:t>Making technical subjects fun (funnier)</a:t>
            </a:r>
            <a:endParaRPr lang="en-AU" dirty="0"/>
          </a:p>
          <a:p>
            <a:endParaRPr lang="en-AU" dirty="0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/>
            </a:r>
            <a:br>
              <a:rPr lang="en-AU" dirty="0"/>
            </a:b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Making technical subjects fun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642938" y="1428736"/>
            <a:ext cx="7929562" cy="5286412"/>
          </a:xfrm>
        </p:spPr>
        <p:txBody>
          <a:bodyPr>
            <a:normAutofit fontScale="92500"/>
          </a:bodyPr>
          <a:lstStyle/>
          <a:p>
            <a:pPr lvl="0"/>
            <a:r>
              <a:rPr lang="en-AU" sz="2800" dirty="0"/>
              <a:t>Dealing with the detail</a:t>
            </a:r>
          </a:p>
          <a:p>
            <a:endParaRPr lang="en-AU" sz="2800" dirty="0"/>
          </a:p>
          <a:p>
            <a:pPr lvl="0"/>
            <a:r>
              <a:rPr lang="en-AU" sz="2800" dirty="0"/>
              <a:t>Dealing with the complexity</a:t>
            </a:r>
          </a:p>
          <a:p>
            <a:pPr>
              <a:buNone/>
            </a:pPr>
            <a:endParaRPr lang="en-AU" sz="2800" dirty="0"/>
          </a:p>
          <a:p>
            <a:pPr lvl="0"/>
            <a:r>
              <a:rPr lang="en-AU" sz="2800" dirty="0"/>
              <a:t>Dealing with the numbers</a:t>
            </a:r>
          </a:p>
          <a:p>
            <a:pPr>
              <a:buNone/>
            </a:pPr>
            <a:endParaRPr lang="en-AU" sz="2800" dirty="0"/>
          </a:p>
          <a:p>
            <a:pPr lvl="0"/>
            <a:r>
              <a:rPr lang="en-AU" sz="2800" dirty="0"/>
              <a:t>Dealing with the philosophical and ethical dimension</a:t>
            </a:r>
          </a:p>
          <a:p>
            <a:pPr>
              <a:buNone/>
            </a:pPr>
            <a:endParaRPr lang="en-AU" sz="2800" dirty="0"/>
          </a:p>
          <a:p>
            <a:pPr lvl="0"/>
            <a:r>
              <a:rPr lang="en-AU" sz="2800" dirty="0"/>
              <a:t>Keeping their eyes open</a:t>
            </a:r>
          </a:p>
          <a:p>
            <a:pPr>
              <a:buNone/>
            </a:pPr>
            <a:endParaRPr lang="en-AU" sz="2800" dirty="0"/>
          </a:p>
          <a:p>
            <a:pPr lvl="0"/>
            <a:r>
              <a:rPr lang="en-AU" sz="2800" dirty="0"/>
              <a:t>Keeping it real</a:t>
            </a:r>
          </a:p>
          <a:p>
            <a:endParaRPr lang="en-A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Section 165-55 of the GST Act 1999</a:t>
            </a:r>
            <a:br>
              <a:rPr lang="en-AU" dirty="0" smtClean="0"/>
            </a:b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Making technical subjects fun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AU" sz="2800" dirty="0" smtClean="0"/>
              <a:t>“For the purposes of making a declaration under this Subdivision, the Commissioner may:</a:t>
            </a:r>
          </a:p>
          <a:p>
            <a:pPr>
              <a:buNone/>
            </a:pPr>
            <a:endParaRPr lang="en-AU" dirty="0" smtClean="0"/>
          </a:p>
          <a:p>
            <a:pPr marL="971550" lvl="1" indent="-514350">
              <a:buFont typeface="+mj-lt"/>
              <a:buAutoNum type="alphaLcParenR"/>
            </a:pPr>
            <a:r>
              <a:rPr lang="en-AU" dirty="0" smtClean="0"/>
              <a:t>treat a particular event that actually happened as not having happened; and</a:t>
            </a:r>
          </a:p>
          <a:p>
            <a:pPr marL="971550" lvl="1" indent="-514350">
              <a:buFont typeface="+mj-lt"/>
              <a:buAutoNum type="alphaLcParenR"/>
            </a:pPr>
            <a:endParaRPr lang="en-AU" dirty="0" smtClean="0"/>
          </a:p>
          <a:p>
            <a:pPr marL="971550" lvl="1" indent="-514350">
              <a:buFont typeface="+mj-lt"/>
              <a:buAutoNum type="alphaLcParenR"/>
            </a:pPr>
            <a:r>
              <a:rPr lang="en-AU" dirty="0" smtClean="0"/>
              <a:t>treat a particular event that did not actually happen as having happened….”</a:t>
            </a:r>
          </a:p>
          <a:p>
            <a:pPr>
              <a:buNone/>
            </a:pPr>
            <a:endParaRPr lang="en-A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Making technical subjects fun</a:t>
            </a:r>
            <a:endParaRPr lang="en-A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14422"/>
            <a:ext cx="822477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Making technical subjects fun</a:t>
            </a:r>
            <a:endParaRPr lang="en-AU" dirty="0"/>
          </a:p>
        </p:txBody>
      </p:sp>
    </p:spTree>
    <p:controls>
      <p:control spid="1027" r:id="rId2" imgW="6769638" imgH="5257143"/>
    </p:controls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928670"/>
            <a:ext cx="7851803" cy="642942"/>
          </a:xfrm>
        </p:spPr>
        <p:txBody>
          <a:bodyPr>
            <a:normAutofit fontScale="90000"/>
          </a:bodyPr>
          <a:lstStyle/>
          <a:p>
            <a:r>
              <a:rPr lang="en-US" dirty="0"/>
              <a:t>Some things learnt from past conferences</a:t>
            </a:r>
            <a:r>
              <a:rPr lang="en-AU" dirty="0"/>
              <a:t/>
            </a:r>
            <a:br>
              <a:rPr lang="en-AU" dirty="0"/>
            </a:b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Making technical subjects fun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285720" y="1428736"/>
            <a:ext cx="8572560" cy="5214974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US" dirty="0"/>
              <a:t>Michael </a:t>
            </a:r>
            <a:r>
              <a:rPr lang="en-US" dirty="0" err="1"/>
              <a:t>Blissiden</a:t>
            </a:r>
            <a:r>
              <a:rPr lang="en-US" dirty="0"/>
              <a:t>, “Using the Web as a Resource to Facilitate Student Learning and Engagement on Landmark Taxation Law cases”,</a:t>
            </a:r>
            <a:r>
              <a:rPr lang="en-US" i="1" dirty="0"/>
              <a:t>  </a:t>
            </a:r>
            <a:r>
              <a:rPr lang="en-US" dirty="0"/>
              <a:t>Tasmania 2008 </a:t>
            </a:r>
            <a:endParaRPr lang="en-AU" dirty="0"/>
          </a:p>
          <a:p>
            <a:pPr>
              <a:buNone/>
            </a:pPr>
            <a:endParaRPr lang="en-AU" dirty="0"/>
          </a:p>
          <a:p>
            <a:pPr lvl="0"/>
            <a:r>
              <a:rPr lang="en-AU" dirty="0"/>
              <a:t>Colleen Mortimer, “Tax Lecturer Replaced by a Computer: Using technology in your teaching – dispelling some of the myths”,</a:t>
            </a:r>
            <a:r>
              <a:rPr lang="en-AU" i="1" dirty="0"/>
              <a:t> </a:t>
            </a:r>
            <a:r>
              <a:rPr lang="en-AU" dirty="0"/>
              <a:t>Tasmania 2008 </a:t>
            </a:r>
          </a:p>
          <a:p>
            <a:pPr>
              <a:buNone/>
            </a:pPr>
            <a:endParaRPr lang="en-AU" dirty="0"/>
          </a:p>
          <a:p>
            <a:pPr lvl="0"/>
            <a:r>
              <a:rPr lang="en-AU" dirty="0"/>
              <a:t>Bernadette Smith and Sonia </a:t>
            </a:r>
            <a:r>
              <a:rPr lang="en-AU" dirty="0" err="1"/>
              <a:t>Shimeld</a:t>
            </a:r>
            <a:r>
              <a:rPr lang="en-AU" dirty="0"/>
              <a:t>, “Drawing accounting students into tax”, Wellington 2005 </a:t>
            </a:r>
          </a:p>
          <a:p>
            <a:pPr>
              <a:buNone/>
            </a:pPr>
            <a:endParaRPr lang="en-AU" dirty="0"/>
          </a:p>
          <a:p>
            <a:pPr lvl="0"/>
            <a:r>
              <a:rPr lang="en-AU" dirty="0"/>
              <a:t>Helen Hodgson, “E-quizzes – a case study”, Wellington 2005 </a:t>
            </a:r>
          </a:p>
          <a:p>
            <a:pPr>
              <a:buNone/>
            </a:pPr>
            <a:endParaRPr lang="en-AU" dirty="0"/>
          </a:p>
          <a:p>
            <a:pPr lvl="0"/>
            <a:r>
              <a:rPr lang="en-AU" dirty="0"/>
              <a:t>Margaret </a:t>
            </a:r>
            <a:r>
              <a:rPr lang="en-AU" dirty="0" err="1"/>
              <a:t>McKerchar</a:t>
            </a:r>
            <a:r>
              <a:rPr lang="en-AU" dirty="0"/>
              <a:t>, “An appraisal of research-led teaching in the context of taxation: can both teacher and student benefit”, </a:t>
            </a:r>
            <a:r>
              <a:rPr lang="en-AU" i="1" dirty="0"/>
              <a:t> </a:t>
            </a:r>
            <a:r>
              <a:rPr lang="en-AU" dirty="0"/>
              <a:t>Adelaide 2004 </a:t>
            </a:r>
          </a:p>
          <a:p>
            <a:pPr>
              <a:buNone/>
            </a:pPr>
            <a:endParaRPr lang="en-AU" dirty="0"/>
          </a:p>
          <a:p>
            <a:pPr lvl="0"/>
            <a:r>
              <a:rPr lang="en-AU" dirty="0"/>
              <a:t>Tom Delany, “Tax teaching – 2004 style”, Adelaide 2004 </a:t>
            </a:r>
          </a:p>
          <a:p>
            <a:pPr>
              <a:buNone/>
            </a:pPr>
            <a:endParaRPr lang="en-AU" dirty="0"/>
          </a:p>
          <a:p>
            <a:pPr lvl="0"/>
            <a:r>
              <a:rPr lang="en-AU" dirty="0"/>
              <a:t>Brett Freudenberg and Lisa </a:t>
            </a:r>
            <a:r>
              <a:rPr lang="en-AU" dirty="0" err="1"/>
              <a:t>Samarkovksi</a:t>
            </a:r>
            <a:r>
              <a:rPr lang="en-AU" dirty="0"/>
              <a:t>, “Enthusing students to learn through contextualization and information literacy”, Sydney 2010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Some constraints on </a:t>
            </a:r>
            <a:r>
              <a:rPr lang="en-US" dirty="0" smtClean="0"/>
              <a:t>having fun </a:t>
            </a:r>
            <a:r>
              <a:rPr lang="en-AU" dirty="0"/>
              <a:t/>
            </a:r>
            <a:br>
              <a:rPr lang="en-AU" dirty="0"/>
            </a:b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Making technical subjects fun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642938" y="1428736"/>
            <a:ext cx="7929562" cy="5214974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dirty="0"/>
              <a:t>Time constraints</a:t>
            </a:r>
            <a:endParaRPr lang="en-AU" dirty="0"/>
          </a:p>
          <a:p>
            <a:pPr>
              <a:buNone/>
            </a:pPr>
            <a:endParaRPr lang="en-AU" dirty="0"/>
          </a:p>
          <a:p>
            <a:pPr lvl="0"/>
            <a:r>
              <a:rPr lang="en-US" dirty="0"/>
              <a:t>Institutional constraints </a:t>
            </a:r>
            <a:endParaRPr lang="en-AU" dirty="0"/>
          </a:p>
          <a:p>
            <a:pPr>
              <a:buNone/>
            </a:pPr>
            <a:endParaRPr lang="en-AU" dirty="0"/>
          </a:p>
          <a:p>
            <a:pPr lvl="0"/>
            <a:r>
              <a:rPr lang="en-US" dirty="0"/>
              <a:t>Surface v deep learning</a:t>
            </a:r>
            <a:endParaRPr lang="en-AU" dirty="0"/>
          </a:p>
          <a:p>
            <a:pPr>
              <a:buNone/>
            </a:pPr>
            <a:endParaRPr lang="en-AU" dirty="0"/>
          </a:p>
          <a:p>
            <a:pPr lvl="0"/>
            <a:r>
              <a:rPr lang="en-US" dirty="0"/>
              <a:t>Policy v </a:t>
            </a:r>
            <a:r>
              <a:rPr lang="en-US" dirty="0" smtClean="0"/>
              <a:t>rules</a:t>
            </a:r>
            <a:endParaRPr lang="en-AU" dirty="0"/>
          </a:p>
          <a:p>
            <a:pPr>
              <a:buNone/>
            </a:pPr>
            <a:endParaRPr lang="en-AU" dirty="0"/>
          </a:p>
          <a:p>
            <a:pPr lvl="0"/>
            <a:r>
              <a:rPr lang="en-US" dirty="0"/>
              <a:t>Foreign students</a:t>
            </a:r>
            <a:endParaRPr lang="en-AU" dirty="0"/>
          </a:p>
          <a:p>
            <a:pPr>
              <a:buNone/>
            </a:pPr>
            <a:endParaRPr lang="en-AU" dirty="0"/>
          </a:p>
          <a:p>
            <a:pPr lvl="0"/>
            <a:r>
              <a:rPr lang="en-US" dirty="0" smtClean="0"/>
              <a:t>Different student cohorts</a:t>
            </a:r>
            <a:endParaRPr lang="en-AU" dirty="0"/>
          </a:p>
          <a:p>
            <a:pPr>
              <a:buNone/>
            </a:pPr>
            <a:endParaRPr lang="en-AU" dirty="0"/>
          </a:p>
          <a:p>
            <a:pPr lvl="0"/>
            <a:r>
              <a:rPr lang="en-US" dirty="0"/>
              <a:t>Marshalling technology</a:t>
            </a:r>
            <a:endParaRPr lang="en-AU" dirty="0"/>
          </a:p>
          <a:p>
            <a:pPr>
              <a:buNone/>
            </a:pPr>
            <a:endParaRPr lang="en-AU" dirty="0"/>
          </a:p>
          <a:p>
            <a:pPr lvl="0"/>
            <a:r>
              <a:rPr lang="en-US" dirty="0"/>
              <a:t>Assessment</a:t>
            </a:r>
            <a:endParaRPr lang="en-AU" dirty="0"/>
          </a:p>
          <a:p>
            <a:endParaRPr lang="en-A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Making technical subjects fun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AU" sz="3200" dirty="0"/>
          </a:p>
          <a:p>
            <a:pPr algn="ctr">
              <a:buNone/>
            </a:pPr>
            <a:endParaRPr lang="en-AU" sz="3200" dirty="0" smtClean="0"/>
          </a:p>
          <a:p>
            <a:pPr algn="ctr">
              <a:buNone/>
            </a:pPr>
            <a:r>
              <a:rPr lang="en-AU" sz="3200" dirty="0" smtClean="0"/>
              <a:t>Over to you…..</a:t>
            </a:r>
            <a:endParaRPr lang="en-A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</TotalTime>
  <Words>281</Words>
  <Application>Microsoft Office PowerPoint</Application>
  <PresentationFormat>On-screen Show (4:3)</PresentationFormat>
  <Paragraphs>61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Monash University – South Africa</vt:lpstr>
      <vt:lpstr> </vt:lpstr>
      <vt:lpstr>Section 165-55 of the GST Act 1999 </vt:lpstr>
      <vt:lpstr>Slide 4</vt:lpstr>
      <vt:lpstr>Slide 5</vt:lpstr>
      <vt:lpstr>Some things learnt from past conferences </vt:lpstr>
      <vt:lpstr>Some constraints on having fun  </vt:lpstr>
      <vt:lpstr>Slide 8</vt:lpstr>
    </vt:vector>
  </TitlesOfParts>
  <Company>James Cook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2011 Australasian Tax Teachers Conference</dc:title>
  <dc:creator>Erica O'Sullivan</dc:creator>
  <cp:lastModifiedBy>jc125444</cp:lastModifiedBy>
  <cp:revision>47</cp:revision>
  <dcterms:created xsi:type="dcterms:W3CDTF">2010-11-18T00:55:56Z</dcterms:created>
  <dcterms:modified xsi:type="dcterms:W3CDTF">2012-03-15T02:58:26Z</dcterms:modified>
</cp:coreProperties>
</file>