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activeX/activeX1.xml" ContentType="application/vnd.ms-office.activeX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"/>
  </p:handoutMasterIdLst>
  <p:sldIdLst>
    <p:sldId id="256" r:id="rId2"/>
    <p:sldId id="257" r:id="rId3"/>
    <p:sldId id="258" r:id="rId4"/>
    <p:sldId id="261" r:id="rId5"/>
    <p:sldId id="262" r:id="rId6"/>
    <p:sldId id="259" r:id="rId7"/>
    <p:sldId id="260" r:id="rId8"/>
    <p:sldId id="263" r:id="rId9"/>
  </p:sldIdLst>
  <p:sldSz cx="9144000" cy="6858000" type="screen4x3"/>
  <p:notesSz cx="6810375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60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2040" y="-84"/>
      </p:cViewPr>
      <p:guideLst>
        <p:guide orient="horz" pos="3132"/>
        <p:guide pos="2145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activeX/activeX1.xml><?xml version="1.0" encoding="utf-8"?>
<ax:ocx xmlns:ax="http://schemas.microsoft.com/office/2006/activeX" xmlns:r="http://schemas.openxmlformats.org/officeDocument/2006/relationships" ax:classid="{6BF52A52-394A-11D3-B153-00C04F79FAA6}" ax:persistence="persistPropertyBag">
  <ax:ocxPr ax:name="URL" ax:value="E:\2011 Australasian Tax Teachers Conference\Henry V.wmv"/>
  <ax:ocxPr ax:name="rate" ax:value="1"/>
  <ax:ocxPr ax:name="balance" ax:value="0"/>
  <ax:ocxPr ax:name="currentPosition" ax:value="0"/>
  <ax:ocxPr ax:name="defaultFrame" ax:value=""/>
  <ax:ocxPr ax:name="playCount" ax:value="1"/>
  <ax:ocxPr ax:name="autoStart" ax:value="-1"/>
  <ax:ocxPr ax:name="currentMarker" ax:value="0"/>
  <ax:ocxPr ax:name="invokeURLs" ax:value="-1"/>
  <ax:ocxPr ax:name="baseURL" ax:value=""/>
  <ax:ocxPr ax:name="volume" ax:value="50"/>
  <ax:ocxPr ax:name="mute" ax:value="0"/>
  <ax:ocxPr ax:name="uiMode" ax:value="full"/>
  <ax:ocxPr ax:name="stretchToFit" ax:value="0"/>
  <ax:ocxPr ax:name="windowlessVideo" ax:value="0"/>
  <ax:ocxPr ax:name="enabled" ax:value="-1"/>
  <ax:ocxPr ax:name="enableContextMenu" ax:value="-1"/>
  <ax:ocxPr ax:name="fullScreen" ax:value="0"/>
  <ax:ocxPr ax:name="SAMIStyle" ax:value=""/>
  <ax:ocxPr ax:name="SAMILang" ax:value=""/>
  <ax:ocxPr ax:name="SAMIFilename" ax:value=""/>
  <ax:ocxPr ax:name="captioningID" ax:value=""/>
  <ax:ocxPr ax:name="enableErrorDialogs" ax:value="0"/>
  <ax:ocxPr ax:name="_cx" ax:value="18803"/>
  <ax:ocxPr ax:name="_cy" ax:value="14605"/>
</ax:ocx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73B1C9-36B2-4E1A-93E8-30E105E05A3A}" type="datetimeFigureOut">
              <a:rPr lang="en-US" smtClean="0"/>
              <a:pPr/>
              <a:t>2/28/2012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D49301-DBDF-4DBE-9520-A4EEA6752B35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500042"/>
            <a:ext cx="7772400" cy="1470025"/>
          </a:xfrm>
        </p:spPr>
        <p:txBody>
          <a:bodyPr/>
          <a:lstStyle>
            <a:lvl1pPr>
              <a:defRPr b="1">
                <a:solidFill>
                  <a:srgbClr val="FFFF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571744"/>
            <a:ext cx="6400800" cy="1428760"/>
          </a:xfrm>
        </p:spPr>
        <p:txBody>
          <a:bodyPr>
            <a:normAutofit/>
          </a:bodyPr>
          <a:lstStyle>
            <a:lvl1pPr marL="0" indent="0" algn="ctr">
              <a:buNone/>
              <a:defRPr sz="3600" b="1">
                <a:solidFill>
                  <a:srgbClr val="FFFF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AU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1643042" y="4286256"/>
            <a:ext cx="6000792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1" kern="120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by </a:t>
            </a:r>
            <a:endParaRPr lang="en-AU" sz="1800" i="1" kern="1200" baseline="0" dirty="0" smtClean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r>
              <a:rPr lang="en-US" sz="1800" b="1" kern="120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 </a:t>
            </a:r>
            <a:endParaRPr lang="en-AU" sz="1800" kern="1200" baseline="0" dirty="0" smtClean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r>
              <a:rPr lang="en-US" sz="2400" b="1" u="sng" kern="120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Dr Justin Dabner</a:t>
            </a:r>
          </a:p>
          <a:p>
            <a:endParaRPr lang="en-AU" sz="2400" b="1" kern="1200" baseline="0" dirty="0" smtClean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r>
              <a:rPr lang="en-US" sz="1800" b="1" kern="120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School of Law, James Cook University, Cairns Campus</a:t>
            </a:r>
          </a:p>
          <a:p>
            <a:endParaRPr lang="en-AU" sz="1800" kern="1200" baseline="0" dirty="0" smtClean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r>
              <a:rPr lang="en-US" sz="1800" b="1" kern="120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Fellow, Taxation Law and Policy Research Institute, </a:t>
            </a:r>
            <a:r>
              <a:rPr lang="en-US" sz="1800" b="1" kern="1200" baseline="0" dirty="0" err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Monash</a:t>
            </a:r>
            <a:r>
              <a:rPr lang="en-US" sz="1800" b="1" kern="120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University</a:t>
            </a:r>
            <a:endParaRPr lang="en-AU" sz="1800" kern="1200" baseline="0" dirty="0" smtClean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endParaRPr lang="en-A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2910" y="928670"/>
            <a:ext cx="7851803" cy="642942"/>
          </a:xfrm>
        </p:spPr>
        <p:txBody>
          <a:bodyPr anchor="t"/>
          <a:lstStyle>
            <a:lvl1pPr algn="l">
              <a:buFont typeface="Arial" pitchFamily="34" charset="0"/>
              <a:buNone/>
              <a:defRPr sz="2800" b="1" cap="none" baseline="0">
                <a:solidFill>
                  <a:srgbClr val="FFFF00"/>
                </a:solidFill>
              </a:defRPr>
            </a:lvl1pPr>
          </a:lstStyle>
          <a:p>
            <a:r>
              <a:rPr lang="en-AU" cap="none" baseline="0" dirty="0" smtClean="0"/>
              <a:t>Click to edit Master text styles</a:t>
            </a:r>
            <a:br>
              <a:rPr lang="en-AU" cap="none" baseline="0" dirty="0" smtClean="0"/>
            </a:br>
            <a:r>
              <a:rPr lang="en-AU" cap="none" baseline="0" dirty="0" smtClean="0"/>
              <a:t/>
            </a:r>
            <a:br>
              <a:rPr lang="en-AU" cap="none" baseline="0" dirty="0" smtClean="0"/>
            </a:br>
            <a:r>
              <a:rPr lang="en-AU" cap="none" baseline="0" dirty="0" smtClean="0"/>
              <a:t/>
            </a:r>
            <a:br>
              <a:rPr lang="en-AU" cap="none" baseline="0" dirty="0" smtClean="0"/>
            </a:b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142852"/>
            <a:ext cx="7772400" cy="714379"/>
          </a:xfrm>
          <a:ln>
            <a:noFill/>
          </a:ln>
        </p:spPr>
        <p:txBody>
          <a:bodyPr anchor="b">
            <a:normAutofit/>
          </a:bodyPr>
          <a:lstStyle>
            <a:lvl1pPr marL="0" indent="0" algn="ctr">
              <a:buNone/>
              <a:defRPr sz="3200" b="1">
                <a:solidFill>
                  <a:srgbClr val="FFFF0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42938" y="1643050"/>
            <a:ext cx="7929562" cy="4857783"/>
          </a:xfrm>
        </p:spPr>
        <p:txBody>
          <a:bodyPr>
            <a:normAutofit/>
          </a:bodyPr>
          <a:lstStyle>
            <a:lvl1pPr>
              <a:defRPr sz="2400" b="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9EBE56-466A-4ADA-8689-E458EA69A1CF}" type="datetimeFigureOut">
              <a:rPr lang="en-US" smtClean="0"/>
              <a:pPr/>
              <a:t>2/28/2012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E70636-94E2-4F7E-B0E0-CDF3B2AA93D4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9EBE56-466A-4ADA-8689-E458EA69A1CF}" type="datetimeFigureOut">
              <a:rPr lang="en-US" smtClean="0"/>
              <a:pPr/>
              <a:t>2/28/2012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E70636-94E2-4F7E-B0E0-CDF3B2AA93D4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9EBE56-466A-4ADA-8689-E458EA69A1CF}" type="datetimeFigureOut">
              <a:rPr lang="en-US" smtClean="0"/>
              <a:pPr/>
              <a:t>2/28/2012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E70636-94E2-4F7E-B0E0-CDF3B2AA93D4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9EBE56-466A-4ADA-8689-E458EA69A1CF}" type="datetimeFigureOut">
              <a:rPr lang="en-US" smtClean="0"/>
              <a:pPr/>
              <a:t>2/28/2012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E70636-94E2-4F7E-B0E0-CDF3B2AA93D4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9EBE56-466A-4ADA-8689-E458EA69A1CF}" type="datetimeFigureOut">
              <a:rPr lang="en-US" smtClean="0"/>
              <a:pPr/>
              <a:t>2/28/2012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E70636-94E2-4F7E-B0E0-CDF3B2AA93D4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9EBE56-466A-4ADA-8689-E458EA69A1CF}" type="datetimeFigureOut">
              <a:rPr lang="en-US" smtClean="0"/>
              <a:pPr/>
              <a:t>2/28/2012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E70636-94E2-4F7E-B0E0-CDF3B2AA93D4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900634"/>
          </a:xfrm>
        </p:spPr>
        <p:txBody>
          <a:bodyPr vert="horz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9EBE56-466A-4ADA-8689-E458EA69A1CF}" type="datetimeFigureOut">
              <a:rPr lang="en-US" smtClean="0"/>
              <a:pPr/>
              <a:t>2/28/2012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E70636-94E2-4F7E-B0E0-CDF3B2AA93D4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50800" cap="rnd" cmpd="tri">
            <a:solidFill>
              <a:srgbClr val="00B050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rgbClr val="FFFF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FFFF0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2011 Australasian Tax Teachers Conference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428868"/>
            <a:ext cx="6400800" cy="1571636"/>
          </a:xfrm>
          <a:ln w="98425" cmpd="dbl">
            <a:solidFill>
              <a:srgbClr val="7030A0"/>
            </a:solidFill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>
            <a:normAutofit fontScale="92500" lnSpcReduction="10000"/>
          </a:bodyPr>
          <a:lstStyle/>
          <a:p>
            <a:r>
              <a:rPr lang="en-US" dirty="0"/>
              <a:t>Trials and tribulations in </a:t>
            </a:r>
            <a:r>
              <a:rPr lang="en-US" dirty="0" smtClean="0"/>
              <a:t>Teaching Tax Law. </a:t>
            </a:r>
          </a:p>
          <a:p>
            <a:r>
              <a:rPr lang="en-US" dirty="0"/>
              <a:t>T</a:t>
            </a:r>
            <a:r>
              <a:rPr lang="en-US" dirty="0" smtClean="0"/>
              <a:t>ax - it’s </a:t>
            </a:r>
            <a:r>
              <a:rPr lang="en-US" dirty="0"/>
              <a:t>much more than numbers!</a:t>
            </a:r>
            <a:endParaRPr lang="en-AU" dirty="0"/>
          </a:p>
          <a:p>
            <a:endParaRPr lang="en-AU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928670"/>
            <a:ext cx="7851803" cy="642942"/>
          </a:xfrm>
        </p:spPr>
        <p:txBody>
          <a:bodyPr>
            <a:normAutofit fontScale="90000"/>
          </a:bodyPr>
          <a:lstStyle/>
          <a:p>
            <a:r>
              <a:rPr lang="en-US" dirty="0"/>
              <a:t>Some things learnt from past conferences</a:t>
            </a:r>
            <a:r>
              <a:rPr lang="en-AU" dirty="0"/>
              <a:t/>
            </a:r>
            <a:br>
              <a:rPr lang="en-AU" dirty="0"/>
            </a:b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Trials and tribulations in teaching tax law</a:t>
            </a: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85720" y="1428736"/>
            <a:ext cx="8572560" cy="5214974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dirty="0"/>
              <a:t>Michael </a:t>
            </a:r>
            <a:r>
              <a:rPr lang="en-US" dirty="0" err="1"/>
              <a:t>Blissiden</a:t>
            </a:r>
            <a:r>
              <a:rPr lang="en-US" dirty="0"/>
              <a:t>, “Using the Web as a Resource to Facilitate Student Learning and Engagement on Landmark Taxation Law cases”,</a:t>
            </a:r>
            <a:r>
              <a:rPr lang="en-US" i="1" dirty="0"/>
              <a:t>  </a:t>
            </a:r>
            <a:r>
              <a:rPr lang="en-US" dirty="0"/>
              <a:t>Tasmania 2008 </a:t>
            </a:r>
            <a:endParaRPr lang="en-AU" dirty="0"/>
          </a:p>
          <a:p>
            <a:pPr>
              <a:buNone/>
            </a:pPr>
            <a:endParaRPr lang="en-AU" dirty="0"/>
          </a:p>
          <a:p>
            <a:pPr lvl="0"/>
            <a:r>
              <a:rPr lang="en-AU" dirty="0"/>
              <a:t>Colleen Mortimer, “Tax Lecturer Replaced by a Computer: Using technology in your teaching – dispelling some of the myths”,</a:t>
            </a:r>
            <a:r>
              <a:rPr lang="en-AU" i="1" dirty="0"/>
              <a:t> </a:t>
            </a:r>
            <a:r>
              <a:rPr lang="en-AU" dirty="0"/>
              <a:t>Tasmania 2008 </a:t>
            </a:r>
          </a:p>
          <a:p>
            <a:pPr>
              <a:buNone/>
            </a:pPr>
            <a:endParaRPr lang="en-AU" dirty="0"/>
          </a:p>
          <a:p>
            <a:pPr lvl="0"/>
            <a:r>
              <a:rPr lang="en-AU" dirty="0"/>
              <a:t>Bernadette Smith and Sonia </a:t>
            </a:r>
            <a:r>
              <a:rPr lang="en-AU" dirty="0" err="1"/>
              <a:t>Shimeld</a:t>
            </a:r>
            <a:r>
              <a:rPr lang="en-AU" dirty="0"/>
              <a:t>, “Drawing accounting students into tax”, Wellington 2005 </a:t>
            </a:r>
          </a:p>
          <a:p>
            <a:pPr>
              <a:buNone/>
            </a:pPr>
            <a:endParaRPr lang="en-AU" dirty="0"/>
          </a:p>
          <a:p>
            <a:pPr lvl="0"/>
            <a:r>
              <a:rPr lang="en-AU" dirty="0"/>
              <a:t>Helen Hodgson, “E-quizzes – a case study”, Wellington 2005 </a:t>
            </a:r>
          </a:p>
          <a:p>
            <a:pPr>
              <a:buNone/>
            </a:pPr>
            <a:endParaRPr lang="en-AU" dirty="0"/>
          </a:p>
          <a:p>
            <a:pPr lvl="0"/>
            <a:r>
              <a:rPr lang="en-AU" dirty="0"/>
              <a:t>Margaret </a:t>
            </a:r>
            <a:r>
              <a:rPr lang="en-AU" dirty="0" err="1"/>
              <a:t>McKerchar</a:t>
            </a:r>
            <a:r>
              <a:rPr lang="en-AU" dirty="0"/>
              <a:t>, “An appraisal of research-led teaching in the context of taxation: can both teacher and student benefit”, </a:t>
            </a:r>
            <a:r>
              <a:rPr lang="en-AU" i="1" dirty="0"/>
              <a:t> </a:t>
            </a:r>
            <a:r>
              <a:rPr lang="en-AU" dirty="0"/>
              <a:t>Adelaide 2004 </a:t>
            </a:r>
          </a:p>
          <a:p>
            <a:pPr>
              <a:buNone/>
            </a:pPr>
            <a:endParaRPr lang="en-AU" dirty="0"/>
          </a:p>
          <a:p>
            <a:pPr lvl="0"/>
            <a:r>
              <a:rPr lang="en-AU" dirty="0"/>
              <a:t>Tom Delany, “Tax teaching – 2004 style”, Adelaide 2004 </a:t>
            </a:r>
          </a:p>
          <a:p>
            <a:pPr>
              <a:buNone/>
            </a:pPr>
            <a:endParaRPr lang="en-AU" dirty="0"/>
          </a:p>
          <a:p>
            <a:pPr lvl="0"/>
            <a:r>
              <a:rPr lang="en-AU" dirty="0"/>
              <a:t>Brett Freudenberg and Lisa </a:t>
            </a:r>
            <a:r>
              <a:rPr lang="en-AU" dirty="0" err="1"/>
              <a:t>Samarkovksi</a:t>
            </a:r>
            <a:r>
              <a:rPr lang="en-AU" dirty="0"/>
              <a:t>, “Enthusing students to learn through contextualization and information literacy”, Sydney 2010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My approach to teaching tax</a:t>
            </a:r>
            <a:r>
              <a:rPr lang="en-AU" dirty="0"/>
              <a:t/>
            </a:r>
            <a:br>
              <a:rPr lang="en-AU" dirty="0"/>
            </a:b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Trials and tribulations in teaching tax law</a:t>
            </a: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42938" y="1428736"/>
            <a:ext cx="7929562" cy="5286412"/>
          </a:xfrm>
        </p:spPr>
        <p:txBody>
          <a:bodyPr>
            <a:normAutofit fontScale="92500"/>
          </a:bodyPr>
          <a:lstStyle/>
          <a:p>
            <a:pPr lvl="0"/>
            <a:r>
              <a:rPr lang="en-AU" sz="2800" dirty="0"/>
              <a:t>Dealing with the detail</a:t>
            </a:r>
          </a:p>
          <a:p>
            <a:endParaRPr lang="en-AU" sz="2800" dirty="0"/>
          </a:p>
          <a:p>
            <a:pPr lvl="0"/>
            <a:r>
              <a:rPr lang="en-AU" sz="2800" dirty="0"/>
              <a:t>Dealing with the complexity</a:t>
            </a:r>
          </a:p>
          <a:p>
            <a:pPr>
              <a:buNone/>
            </a:pPr>
            <a:endParaRPr lang="en-AU" sz="2800" dirty="0"/>
          </a:p>
          <a:p>
            <a:pPr lvl="0"/>
            <a:r>
              <a:rPr lang="en-AU" sz="2800" dirty="0"/>
              <a:t>Dealing with the numbers</a:t>
            </a:r>
          </a:p>
          <a:p>
            <a:pPr>
              <a:buNone/>
            </a:pPr>
            <a:endParaRPr lang="en-AU" sz="2800" dirty="0"/>
          </a:p>
          <a:p>
            <a:pPr lvl="0"/>
            <a:r>
              <a:rPr lang="en-AU" sz="2800" dirty="0"/>
              <a:t>Dealing with the philosophical and ethical dimension</a:t>
            </a:r>
          </a:p>
          <a:p>
            <a:pPr>
              <a:buNone/>
            </a:pPr>
            <a:endParaRPr lang="en-AU" sz="2800" dirty="0"/>
          </a:p>
          <a:p>
            <a:pPr lvl="0"/>
            <a:r>
              <a:rPr lang="en-AU" sz="2800" dirty="0"/>
              <a:t>Keeping their eyes open</a:t>
            </a:r>
          </a:p>
          <a:p>
            <a:pPr>
              <a:buNone/>
            </a:pPr>
            <a:endParaRPr lang="en-AU" sz="2800" dirty="0"/>
          </a:p>
          <a:p>
            <a:pPr lvl="0"/>
            <a:r>
              <a:rPr lang="en-AU" sz="2800" dirty="0"/>
              <a:t>Keeping it real</a:t>
            </a:r>
          </a:p>
          <a:p>
            <a:endParaRPr lang="en-A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/>
              <a:t>Section 165-55 of the GST Act 1999</a:t>
            </a:r>
            <a:br>
              <a:rPr lang="en-AU" dirty="0" smtClean="0"/>
            </a:b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Trials and tribulations in teaching tax law</a:t>
            </a: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None/>
            </a:pPr>
            <a:r>
              <a:rPr lang="en-AU" sz="2800" dirty="0" smtClean="0"/>
              <a:t>“For the purposes of making a declaration under this Subdivision, the Commissioner may:</a:t>
            </a:r>
          </a:p>
          <a:p>
            <a:pPr>
              <a:buNone/>
            </a:pPr>
            <a:endParaRPr lang="en-AU" dirty="0" smtClean="0"/>
          </a:p>
          <a:p>
            <a:pPr marL="971550" lvl="1" indent="-514350">
              <a:buFont typeface="+mj-lt"/>
              <a:buAutoNum type="alphaLcParenR"/>
            </a:pPr>
            <a:r>
              <a:rPr lang="en-AU" dirty="0" smtClean="0"/>
              <a:t>treat a particular event that actually happened as not having happened; and</a:t>
            </a:r>
          </a:p>
          <a:p>
            <a:pPr marL="971550" lvl="1" indent="-514350">
              <a:buFont typeface="+mj-lt"/>
              <a:buAutoNum type="alphaLcParenR"/>
            </a:pPr>
            <a:endParaRPr lang="en-AU" dirty="0" smtClean="0"/>
          </a:p>
          <a:p>
            <a:pPr marL="971550" lvl="1" indent="-514350">
              <a:buFont typeface="+mj-lt"/>
              <a:buAutoNum type="alphaLcParenR"/>
            </a:pPr>
            <a:r>
              <a:rPr lang="en-AU" dirty="0" smtClean="0"/>
              <a:t>treat a particular event that did not actually happen as having happened….”</a:t>
            </a:r>
          </a:p>
          <a:p>
            <a:pPr>
              <a:buNone/>
            </a:pPr>
            <a:endParaRPr lang="en-A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Trials and tribulations in teaching tax law</a:t>
            </a:r>
            <a:endParaRPr lang="en-A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214422"/>
            <a:ext cx="8224770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Some constraints on how we teach </a:t>
            </a:r>
            <a:r>
              <a:rPr lang="en-AU" dirty="0"/>
              <a:t/>
            </a:r>
            <a:br>
              <a:rPr lang="en-AU" dirty="0"/>
            </a:b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Trials and tribulations in teaching tax law</a:t>
            </a: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42938" y="1428736"/>
            <a:ext cx="7929562" cy="5214974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Time constraints</a:t>
            </a:r>
            <a:endParaRPr lang="en-AU" dirty="0"/>
          </a:p>
          <a:p>
            <a:pPr>
              <a:buNone/>
            </a:pPr>
            <a:endParaRPr lang="en-AU" dirty="0"/>
          </a:p>
          <a:p>
            <a:pPr lvl="0"/>
            <a:r>
              <a:rPr lang="en-US" dirty="0"/>
              <a:t>Institutional constraints </a:t>
            </a:r>
            <a:endParaRPr lang="en-AU" dirty="0"/>
          </a:p>
          <a:p>
            <a:pPr>
              <a:buNone/>
            </a:pPr>
            <a:endParaRPr lang="en-AU" dirty="0"/>
          </a:p>
          <a:p>
            <a:pPr lvl="0"/>
            <a:r>
              <a:rPr lang="en-US" dirty="0"/>
              <a:t>Surface v deep learning</a:t>
            </a:r>
            <a:endParaRPr lang="en-AU" dirty="0"/>
          </a:p>
          <a:p>
            <a:pPr>
              <a:buNone/>
            </a:pPr>
            <a:endParaRPr lang="en-AU" dirty="0"/>
          </a:p>
          <a:p>
            <a:pPr lvl="0"/>
            <a:r>
              <a:rPr lang="en-US" dirty="0"/>
              <a:t>Policy v black letter law</a:t>
            </a:r>
            <a:endParaRPr lang="en-AU" dirty="0"/>
          </a:p>
          <a:p>
            <a:pPr>
              <a:buNone/>
            </a:pPr>
            <a:endParaRPr lang="en-AU" dirty="0"/>
          </a:p>
          <a:p>
            <a:pPr lvl="0"/>
            <a:r>
              <a:rPr lang="en-US" dirty="0"/>
              <a:t>Foreign students</a:t>
            </a:r>
            <a:endParaRPr lang="en-AU" dirty="0"/>
          </a:p>
          <a:p>
            <a:pPr>
              <a:buNone/>
            </a:pPr>
            <a:endParaRPr lang="en-AU" dirty="0"/>
          </a:p>
          <a:p>
            <a:pPr lvl="0"/>
            <a:r>
              <a:rPr lang="en-US" dirty="0"/>
              <a:t>Business v Law students</a:t>
            </a:r>
            <a:endParaRPr lang="en-AU" dirty="0"/>
          </a:p>
          <a:p>
            <a:pPr>
              <a:buNone/>
            </a:pPr>
            <a:endParaRPr lang="en-AU" dirty="0"/>
          </a:p>
          <a:p>
            <a:pPr lvl="0"/>
            <a:r>
              <a:rPr lang="en-US" dirty="0"/>
              <a:t>Marshalling technology</a:t>
            </a:r>
            <a:endParaRPr lang="en-AU" dirty="0"/>
          </a:p>
          <a:p>
            <a:pPr>
              <a:buNone/>
            </a:pPr>
            <a:endParaRPr lang="en-AU" dirty="0"/>
          </a:p>
          <a:p>
            <a:pPr lvl="0"/>
            <a:r>
              <a:rPr lang="en-US" dirty="0"/>
              <a:t>Assessment</a:t>
            </a:r>
            <a:endParaRPr lang="en-AU" dirty="0"/>
          </a:p>
          <a:p>
            <a:endParaRPr lang="en-A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Trials and tribulations in teaching tax law</a:t>
            </a: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AU" sz="3200" dirty="0"/>
          </a:p>
          <a:p>
            <a:pPr algn="ctr">
              <a:buNone/>
            </a:pPr>
            <a:endParaRPr lang="en-AU" sz="3200" dirty="0" smtClean="0"/>
          </a:p>
          <a:p>
            <a:pPr algn="ctr">
              <a:buNone/>
            </a:pPr>
            <a:r>
              <a:rPr lang="en-AU" sz="3200" dirty="0" smtClean="0"/>
              <a:t>Over to you…..</a:t>
            </a:r>
            <a:endParaRPr lang="en-AU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Trials and tribulations in teaching tax law</a:t>
            </a:r>
            <a:endParaRPr lang="en-AU" dirty="0"/>
          </a:p>
        </p:txBody>
      </p:sp>
    </p:spTree>
    <p:controls>
      <p:control spid="1027" name="WindowsMediaPlayer1" r:id="rId2" imgW="6769638" imgH="5257143"/>
    </p:controls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</TotalTime>
  <Words>319</Words>
  <Application>Microsoft Office PowerPoint</Application>
  <PresentationFormat>On-screen Show (4:3)</PresentationFormat>
  <Paragraphs>61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2011 Australasian Tax Teachers Conference</vt:lpstr>
      <vt:lpstr>Some things learnt from past conferences </vt:lpstr>
      <vt:lpstr>My approach to teaching tax </vt:lpstr>
      <vt:lpstr>Section 165-55 of the GST Act 1999 </vt:lpstr>
      <vt:lpstr>Slide 5</vt:lpstr>
      <vt:lpstr>Some constraints on how we teach  </vt:lpstr>
      <vt:lpstr>Slide 7</vt:lpstr>
      <vt:lpstr>Slide 8</vt:lpstr>
    </vt:vector>
  </TitlesOfParts>
  <Company>James Cook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2011 Australasian Tax Teachers Conference</dc:title>
  <dc:creator>Erica O'Sullivan</dc:creator>
  <cp:lastModifiedBy>lwbm</cp:lastModifiedBy>
  <cp:revision>41</cp:revision>
  <dcterms:created xsi:type="dcterms:W3CDTF">2010-11-18T00:55:56Z</dcterms:created>
  <dcterms:modified xsi:type="dcterms:W3CDTF">2012-02-27T23:10:36Z</dcterms:modified>
</cp:coreProperties>
</file>